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</p:sldMasterIdLst>
  <p:notesMasterIdLst>
    <p:notesMasterId r:id="rId36"/>
  </p:notesMasterIdLst>
  <p:sldIdLst>
    <p:sldId id="257" r:id="rId4"/>
    <p:sldId id="282" r:id="rId5"/>
    <p:sldId id="261" r:id="rId6"/>
    <p:sldId id="281" r:id="rId7"/>
    <p:sldId id="287" r:id="rId8"/>
    <p:sldId id="266" r:id="rId9"/>
    <p:sldId id="279" r:id="rId10"/>
    <p:sldId id="280" r:id="rId11"/>
    <p:sldId id="258" r:id="rId12"/>
    <p:sldId id="278" r:id="rId13"/>
    <p:sldId id="267" r:id="rId14"/>
    <p:sldId id="268" r:id="rId15"/>
    <p:sldId id="285" r:id="rId16"/>
    <p:sldId id="286" r:id="rId17"/>
    <p:sldId id="293" r:id="rId18"/>
    <p:sldId id="294" r:id="rId19"/>
    <p:sldId id="288" r:id="rId20"/>
    <p:sldId id="270" r:id="rId21"/>
    <p:sldId id="289" r:id="rId22"/>
    <p:sldId id="271" r:id="rId23"/>
    <p:sldId id="283" r:id="rId24"/>
    <p:sldId id="284" r:id="rId25"/>
    <p:sldId id="273" r:id="rId26"/>
    <p:sldId id="274" r:id="rId27"/>
    <p:sldId id="290" r:id="rId28"/>
    <p:sldId id="295" r:id="rId29"/>
    <p:sldId id="296" r:id="rId30"/>
    <p:sldId id="297" r:id="rId31"/>
    <p:sldId id="292" r:id="rId32"/>
    <p:sldId id="275" r:id="rId33"/>
    <p:sldId id="291" r:id="rId34"/>
    <p:sldId id="276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67" d="100"/>
          <a:sy n="67" d="100"/>
        </p:scale>
        <p:origin x="90" y="8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91BB7-AFC2-4D84-82C6-998DEA6341C5}" type="datetimeFigureOut">
              <a:rPr lang="es-ES" smtClean="0"/>
              <a:t>19/01/2021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5EF20C-B023-4F9B-90B6-A6832A3346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9474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2 Marcador de notas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>
              <a:spcBef>
                <a:spcPct val="0"/>
              </a:spcBef>
            </a:pPr>
            <a:endParaRPr lang="es-ES_tradnl" smtClean="0"/>
          </a:p>
        </p:txBody>
      </p:sp>
      <p:sp>
        <p:nvSpPr>
          <p:cNvPr id="138244" name="3 Marcador de número de diapositiva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marL="0" marR="0" lvl="0" indent="0" algn="r" defTabSz="8445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09570D-D072-4D08-855A-55ED5280DA5C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84455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09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A472B-A8BF-4748-B8DF-99240E427F1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7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A472B-A8BF-4748-B8DF-99240E427F1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3916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A472B-A8BF-4748-B8DF-99240E427F1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61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7A472B-A8BF-4748-B8DF-99240E427F1A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47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9C6F3C-87C6-4B2E-9B4C-2FE43C85FC04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455608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9C6F3C-87C6-4B2E-9B4C-2FE43C85FC04}" type="slidenum">
              <a:rPr kumimoji="0" lang="es-E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3084612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C22862-723D-41AD-B5F7-6A83888EED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s-E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_tradnl" smtClean="0"/>
          </a:p>
        </p:txBody>
      </p:sp>
    </p:spTree>
    <p:extLst>
      <p:ext uri="{BB962C8B-B14F-4D97-AF65-F5344CB8AC3E}">
        <p14:creationId xmlns:p14="http://schemas.microsoft.com/office/powerpoint/2010/main" val="2833102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07155-8DA3-4794-A3BF-0B74A0E488AF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290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D62FCD-6F45-42F2-AB49-9204FA50E33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14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970433" y="228601"/>
            <a:ext cx="2717800" cy="5897563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812801" y="228601"/>
            <a:ext cx="7954433" cy="589756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9EC366-A7D9-4DFB-91F3-B45BF2ACDFFA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7875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1676400"/>
            <a:ext cx="10363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Haga clic para cambiar el estilo de título	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5900B-4F6A-43C2-A06B-A8B084A0159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4584400"/>
      </p:ext>
    </p:extLst>
  </p:cSld>
  <p:clrMapOvr>
    <a:masterClrMapping/>
  </p:clrMapOvr>
  <p:transition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DEF60-5D11-4B6B-B7B7-25CD95D0E154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2619785"/>
      </p:ext>
    </p:extLst>
  </p:cSld>
  <p:clrMapOvr>
    <a:masterClrMapping/>
  </p:clrMapOvr>
  <p:transition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E2C63-2C20-4241-9CD5-7D6DD1420ED3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3691759"/>
      </p:ext>
    </p:extLst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A7A08F-C4CC-4ACF-8935-71DCFF0D237B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9775396"/>
      </p:ext>
    </p:extLst>
  </p:cSld>
  <p:clrMapOvr>
    <a:masterClrMapping/>
  </p:clrMapOvr>
  <p:transition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6418E-5B66-4DAD-9942-AB3EC774E2D3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9006397"/>
      </p:ext>
    </p:extLst>
  </p:cSld>
  <p:clrMapOvr>
    <a:masterClrMapping/>
  </p:clrMapOvr>
  <p:transition>
    <p:wedg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16909-F3CD-44C8-A949-FA55867EA0B4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3986662"/>
      </p:ext>
    </p:extLst>
  </p:cSld>
  <p:clrMapOvr>
    <a:masterClrMapping/>
  </p:clrMapOvr>
  <p:transition>
    <p:wedg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6BF27-1097-4CA4-B66F-4E271A47FF58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7002391"/>
      </p:ext>
    </p:extLst>
  </p:cSld>
  <p:clrMapOvr>
    <a:masterClrMapping/>
  </p:clrMapOvr>
  <p:transition>
    <p:wedg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B70EC-A56C-4679-B24D-2B10EEFDD3B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0506879"/>
      </p:ext>
    </p:extLst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E1DB64-F86D-4AB1-A2A1-A82DEC0F5966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8923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5514B-7D72-46A7-977B-504553B3E85D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3422543"/>
      </p:ext>
    </p:extLst>
  </p:cSld>
  <p:clrMapOvr>
    <a:masterClrMapping/>
  </p:clrMapOvr>
  <p:transition>
    <p:wedg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2A313-67AC-4F7D-B781-D95F2AA73EB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93541990"/>
      </p:ext>
    </p:extLst>
  </p:cSld>
  <p:clrMapOvr>
    <a:masterClrMapping/>
  </p:clrMapOvr>
  <p:transition>
    <p:wedg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381000"/>
            <a:ext cx="2743200" cy="5715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381000"/>
            <a:ext cx="8026400" cy="57150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4B18E-6703-4615-A112-55D5FD4C6BC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3845736"/>
      </p:ext>
    </p:extLst>
  </p:cSld>
  <p:clrMapOvr>
    <a:masterClrMapping/>
  </p:clrMapOvr>
  <p:transition>
    <p:wedg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1" y="990601"/>
            <a:ext cx="12215284" cy="5865813"/>
            <a:chOff x="0" y="624"/>
            <a:chExt cx="5771" cy="369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invGray">
            <a:xfrm>
              <a:off x="0" y="3894"/>
              <a:ext cx="5759" cy="425"/>
            </a:xfrm>
            <a:prstGeom prst="rect">
              <a:avLst/>
            </a:prstGeom>
            <a:gradFill rotWithShape="0">
              <a:gsLst>
                <a:gs pos="0">
                  <a:srgbClr val="FFBF00"/>
                </a:gs>
                <a:gs pos="10001">
                  <a:srgbClr val="F27300"/>
                </a:gs>
                <a:gs pos="25000">
                  <a:srgbClr val="8F0040"/>
                </a:gs>
                <a:gs pos="50000">
                  <a:srgbClr val="400040"/>
                </a:gs>
                <a:gs pos="80000">
                  <a:srgbClr val="000040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 sz="1800"/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>
              <a:off x="1208" y="624"/>
              <a:ext cx="4563" cy="3574"/>
              <a:chOff x="1208" y="624"/>
              <a:chExt cx="4563" cy="3574"/>
            </a:xfrm>
          </p:grpSpPr>
          <p:grpSp>
            <p:nvGrpSpPr>
              <p:cNvPr id="7" name="Group 5"/>
              <p:cNvGrpSpPr>
                <a:grpSpLocks/>
              </p:cNvGrpSpPr>
              <p:nvPr/>
            </p:nvGrpSpPr>
            <p:grpSpPr bwMode="auto">
              <a:xfrm>
                <a:off x="3314" y="624"/>
                <a:ext cx="2457" cy="2509"/>
                <a:chOff x="3314" y="624"/>
                <a:chExt cx="2457" cy="2509"/>
              </a:xfrm>
            </p:grpSpPr>
            <p:sp>
              <p:nvSpPr>
                <p:cNvPr id="10" name="Freeform 6"/>
                <p:cNvSpPr>
                  <a:spLocks/>
                </p:cNvSpPr>
                <p:nvPr/>
              </p:nvSpPr>
              <p:spPr bwMode="ltGray">
                <a:xfrm>
                  <a:off x="3314" y="627"/>
                  <a:ext cx="1389" cy="1121"/>
                </a:xfrm>
                <a:custGeom>
                  <a:avLst/>
                  <a:gdLst/>
                  <a:ahLst/>
                  <a:cxnLst>
                    <a:cxn ang="0">
                      <a:pos x="912" y="893"/>
                    </a:cxn>
                    <a:cxn ang="0">
                      <a:pos x="1031" y="705"/>
                    </a:cxn>
                    <a:cxn ang="0">
                      <a:pos x="1090" y="705"/>
                    </a:cxn>
                    <a:cxn ang="0">
                      <a:pos x="1061" y="861"/>
                    </a:cxn>
                    <a:cxn ang="0">
                      <a:pos x="1119" y="815"/>
                    </a:cxn>
                    <a:cxn ang="0">
                      <a:pos x="1145" y="763"/>
                    </a:cxn>
                    <a:cxn ang="0">
                      <a:pos x="1175" y="719"/>
                    </a:cxn>
                    <a:cxn ang="0">
                      <a:pos x="1278" y="771"/>
                    </a:cxn>
                    <a:cxn ang="0">
                      <a:pos x="1298" y="680"/>
                    </a:cxn>
                    <a:cxn ang="0">
                      <a:pos x="1209" y="636"/>
                    </a:cxn>
                    <a:cxn ang="0">
                      <a:pos x="1134" y="609"/>
                    </a:cxn>
                    <a:cxn ang="0">
                      <a:pos x="1164" y="512"/>
                    </a:cxn>
                    <a:cxn ang="0">
                      <a:pos x="1145" y="446"/>
                    </a:cxn>
                    <a:cxn ang="0">
                      <a:pos x="1388" y="162"/>
                    </a:cxn>
                    <a:cxn ang="0">
                      <a:pos x="615" y="162"/>
                    </a:cxn>
                    <a:cxn ang="0">
                      <a:pos x="506" y="168"/>
                    </a:cxn>
                    <a:cxn ang="0">
                      <a:pos x="386" y="200"/>
                    </a:cxn>
                    <a:cxn ang="0">
                      <a:pos x="362" y="200"/>
                    </a:cxn>
                    <a:cxn ang="0">
                      <a:pos x="238" y="266"/>
                    </a:cxn>
                    <a:cxn ang="0">
                      <a:pos x="347" y="286"/>
                    </a:cxn>
                    <a:cxn ang="0">
                      <a:pos x="386" y="311"/>
                    </a:cxn>
                    <a:cxn ang="0">
                      <a:pos x="406" y="325"/>
                    </a:cxn>
                    <a:cxn ang="0">
                      <a:pos x="188" y="382"/>
                    </a:cxn>
                    <a:cxn ang="0">
                      <a:pos x="144" y="460"/>
                    </a:cxn>
                    <a:cxn ang="0">
                      <a:pos x="302" y="421"/>
                    </a:cxn>
                    <a:cxn ang="0">
                      <a:pos x="223" y="498"/>
                    </a:cxn>
                    <a:cxn ang="0">
                      <a:pos x="125" y="512"/>
                    </a:cxn>
                    <a:cxn ang="0">
                      <a:pos x="20" y="564"/>
                    </a:cxn>
                    <a:cxn ang="0">
                      <a:pos x="129" y="622"/>
                    </a:cxn>
                    <a:cxn ang="0">
                      <a:pos x="198" y="636"/>
                    </a:cxn>
                    <a:cxn ang="0">
                      <a:pos x="65" y="705"/>
                    </a:cxn>
                    <a:cxn ang="0">
                      <a:pos x="0" y="744"/>
                    </a:cxn>
                    <a:cxn ang="0">
                      <a:pos x="94" y="771"/>
                    </a:cxn>
                    <a:cxn ang="0">
                      <a:pos x="198" y="738"/>
                    </a:cxn>
                    <a:cxn ang="0">
                      <a:pos x="193" y="777"/>
                    </a:cxn>
                    <a:cxn ang="0">
                      <a:pos x="277" y="796"/>
                    </a:cxn>
                    <a:cxn ang="0">
                      <a:pos x="277" y="700"/>
                    </a:cxn>
                    <a:cxn ang="0">
                      <a:pos x="421" y="692"/>
                    </a:cxn>
                    <a:cxn ang="0">
                      <a:pos x="401" y="809"/>
                    </a:cxn>
                    <a:cxn ang="0">
                      <a:pos x="466" y="777"/>
                    </a:cxn>
                    <a:cxn ang="0">
                      <a:pos x="574" y="732"/>
                    </a:cxn>
                    <a:cxn ang="0">
                      <a:pos x="619" y="849"/>
                    </a:cxn>
                    <a:cxn ang="0">
                      <a:pos x="772" y="861"/>
                    </a:cxn>
                    <a:cxn ang="0">
                      <a:pos x="763" y="893"/>
                    </a:cxn>
                    <a:cxn ang="0">
                      <a:pos x="689" y="913"/>
                    </a:cxn>
                    <a:cxn ang="0">
                      <a:pos x="521" y="959"/>
                    </a:cxn>
                    <a:cxn ang="0">
                      <a:pos x="714" y="945"/>
                    </a:cxn>
                    <a:cxn ang="0">
                      <a:pos x="629" y="990"/>
                    </a:cxn>
                    <a:cxn ang="0">
                      <a:pos x="649" y="1009"/>
                    </a:cxn>
                    <a:cxn ang="0">
                      <a:pos x="763" y="1055"/>
                    </a:cxn>
                    <a:cxn ang="0">
                      <a:pos x="976" y="1069"/>
                    </a:cxn>
                    <a:cxn ang="0">
                      <a:pos x="852" y="1094"/>
                    </a:cxn>
                  </a:cxnLst>
                  <a:rect l="0" t="0" r="r" b="b"/>
                  <a:pathLst>
                    <a:path w="1389" h="1121">
                      <a:moveTo>
                        <a:pt x="1051" y="1036"/>
                      </a:moveTo>
                      <a:lnTo>
                        <a:pt x="1010" y="1003"/>
                      </a:lnTo>
                      <a:lnTo>
                        <a:pt x="956" y="926"/>
                      </a:lnTo>
                      <a:lnTo>
                        <a:pt x="922" y="926"/>
                      </a:lnTo>
                      <a:lnTo>
                        <a:pt x="912" y="893"/>
                      </a:lnTo>
                      <a:lnTo>
                        <a:pt x="941" y="876"/>
                      </a:lnTo>
                      <a:lnTo>
                        <a:pt x="941" y="829"/>
                      </a:lnTo>
                      <a:lnTo>
                        <a:pt x="967" y="815"/>
                      </a:lnTo>
                      <a:lnTo>
                        <a:pt x="1040" y="725"/>
                      </a:lnTo>
                      <a:lnTo>
                        <a:pt x="1031" y="705"/>
                      </a:lnTo>
                      <a:lnTo>
                        <a:pt x="1080" y="642"/>
                      </a:lnTo>
                      <a:lnTo>
                        <a:pt x="1100" y="648"/>
                      </a:lnTo>
                      <a:lnTo>
                        <a:pt x="1110" y="680"/>
                      </a:lnTo>
                      <a:lnTo>
                        <a:pt x="1100" y="700"/>
                      </a:lnTo>
                      <a:lnTo>
                        <a:pt x="1090" y="705"/>
                      </a:lnTo>
                      <a:lnTo>
                        <a:pt x="1090" y="738"/>
                      </a:lnTo>
                      <a:lnTo>
                        <a:pt x="1100" y="732"/>
                      </a:lnTo>
                      <a:lnTo>
                        <a:pt x="1075" y="796"/>
                      </a:lnTo>
                      <a:lnTo>
                        <a:pt x="1051" y="829"/>
                      </a:lnTo>
                      <a:lnTo>
                        <a:pt x="1061" y="861"/>
                      </a:lnTo>
                      <a:lnTo>
                        <a:pt x="1070" y="815"/>
                      </a:lnTo>
                      <a:lnTo>
                        <a:pt x="1090" y="835"/>
                      </a:lnTo>
                      <a:lnTo>
                        <a:pt x="1095" y="803"/>
                      </a:lnTo>
                      <a:lnTo>
                        <a:pt x="1110" y="796"/>
                      </a:lnTo>
                      <a:lnTo>
                        <a:pt x="1119" y="815"/>
                      </a:lnTo>
                      <a:lnTo>
                        <a:pt x="1130" y="796"/>
                      </a:lnTo>
                      <a:lnTo>
                        <a:pt x="1130" y="777"/>
                      </a:lnTo>
                      <a:lnTo>
                        <a:pt x="1169" y="796"/>
                      </a:lnTo>
                      <a:lnTo>
                        <a:pt x="1184" y="783"/>
                      </a:lnTo>
                      <a:lnTo>
                        <a:pt x="1145" y="763"/>
                      </a:lnTo>
                      <a:lnTo>
                        <a:pt x="1139" y="744"/>
                      </a:lnTo>
                      <a:lnTo>
                        <a:pt x="1169" y="744"/>
                      </a:lnTo>
                      <a:lnTo>
                        <a:pt x="1179" y="771"/>
                      </a:lnTo>
                      <a:lnTo>
                        <a:pt x="1213" y="744"/>
                      </a:lnTo>
                      <a:lnTo>
                        <a:pt x="1175" y="719"/>
                      </a:lnTo>
                      <a:lnTo>
                        <a:pt x="1184" y="700"/>
                      </a:lnTo>
                      <a:lnTo>
                        <a:pt x="1213" y="711"/>
                      </a:lnTo>
                      <a:lnTo>
                        <a:pt x="1228" y="732"/>
                      </a:lnTo>
                      <a:lnTo>
                        <a:pt x="1228" y="744"/>
                      </a:lnTo>
                      <a:lnTo>
                        <a:pt x="1278" y="771"/>
                      </a:lnTo>
                      <a:lnTo>
                        <a:pt x="1278" y="738"/>
                      </a:lnTo>
                      <a:lnTo>
                        <a:pt x="1318" y="757"/>
                      </a:lnTo>
                      <a:lnTo>
                        <a:pt x="1312" y="711"/>
                      </a:lnTo>
                      <a:lnTo>
                        <a:pt x="1318" y="674"/>
                      </a:lnTo>
                      <a:lnTo>
                        <a:pt x="1298" y="680"/>
                      </a:lnTo>
                      <a:lnTo>
                        <a:pt x="1293" y="700"/>
                      </a:lnTo>
                      <a:lnTo>
                        <a:pt x="1269" y="686"/>
                      </a:lnTo>
                      <a:lnTo>
                        <a:pt x="1228" y="674"/>
                      </a:lnTo>
                      <a:lnTo>
                        <a:pt x="1213" y="680"/>
                      </a:lnTo>
                      <a:lnTo>
                        <a:pt x="1209" y="636"/>
                      </a:lnTo>
                      <a:lnTo>
                        <a:pt x="1194" y="667"/>
                      </a:lnTo>
                      <a:lnTo>
                        <a:pt x="1184" y="642"/>
                      </a:lnTo>
                      <a:lnTo>
                        <a:pt x="1169" y="622"/>
                      </a:lnTo>
                      <a:lnTo>
                        <a:pt x="1145" y="636"/>
                      </a:lnTo>
                      <a:lnTo>
                        <a:pt x="1134" y="609"/>
                      </a:lnTo>
                      <a:lnTo>
                        <a:pt x="1139" y="596"/>
                      </a:lnTo>
                      <a:lnTo>
                        <a:pt x="1184" y="590"/>
                      </a:lnTo>
                      <a:lnTo>
                        <a:pt x="1233" y="576"/>
                      </a:lnTo>
                      <a:lnTo>
                        <a:pt x="1194" y="523"/>
                      </a:lnTo>
                      <a:lnTo>
                        <a:pt x="1164" y="512"/>
                      </a:lnTo>
                      <a:lnTo>
                        <a:pt x="1164" y="485"/>
                      </a:lnTo>
                      <a:lnTo>
                        <a:pt x="1160" y="498"/>
                      </a:lnTo>
                      <a:lnTo>
                        <a:pt x="1194" y="479"/>
                      </a:lnTo>
                      <a:lnTo>
                        <a:pt x="1184" y="460"/>
                      </a:lnTo>
                      <a:lnTo>
                        <a:pt x="1145" y="446"/>
                      </a:lnTo>
                      <a:lnTo>
                        <a:pt x="1145" y="427"/>
                      </a:lnTo>
                      <a:lnTo>
                        <a:pt x="1203" y="427"/>
                      </a:lnTo>
                      <a:lnTo>
                        <a:pt x="1269" y="396"/>
                      </a:lnTo>
                      <a:lnTo>
                        <a:pt x="1357" y="338"/>
                      </a:lnTo>
                      <a:lnTo>
                        <a:pt x="1388" y="162"/>
                      </a:lnTo>
                      <a:lnTo>
                        <a:pt x="1269" y="0"/>
                      </a:lnTo>
                      <a:lnTo>
                        <a:pt x="1080" y="13"/>
                      </a:lnTo>
                      <a:lnTo>
                        <a:pt x="768" y="156"/>
                      </a:lnTo>
                      <a:lnTo>
                        <a:pt x="734" y="110"/>
                      </a:lnTo>
                      <a:lnTo>
                        <a:pt x="615" y="162"/>
                      </a:lnTo>
                      <a:lnTo>
                        <a:pt x="545" y="156"/>
                      </a:lnTo>
                      <a:lnTo>
                        <a:pt x="551" y="104"/>
                      </a:lnTo>
                      <a:lnTo>
                        <a:pt x="521" y="137"/>
                      </a:lnTo>
                      <a:lnTo>
                        <a:pt x="476" y="137"/>
                      </a:lnTo>
                      <a:lnTo>
                        <a:pt x="506" y="168"/>
                      </a:lnTo>
                      <a:lnTo>
                        <a:pt x="496" y="187"/>
                      </a:lnTo>
                      <a:lnTo>
                        <a:pt x="485" y="168"/>
                      </a:lnTo>
                      <a:lnTo>
                        <a:pt x="466" y="174"/>
                      </a:lnTo>
                      <a:lnTo>
                        <a:pt x="411" y="162"/>
                      </a:lnTo>
                      <a:lnTo>
                        <a:pt x="386" y="200"/>
                      </a:lnTo>
                      <a:lnTo>
                        <a:pt x="416" y="200"/>
                      </a:lnTo>
                      <a:lnTo>
                        <a:pt x="436" y="220"/>
                      </a:lnTo>
                      <a:lnTo>
                        <a:pt x="401" y="220"/>
                      </a:lnTo>
                      <a:lnTo>
                        <a:pt x="377" y="220"/>
                      </a:lnTo>
                      <a:lnTo>
                        <a:pt x="362" y="200"/>
                      </a:lnTo>
                      <a:lnTo>
                        <a:pt x="332" y="239"/>
                      </a:lnTo>
                      <a:lnTo>
                        <a:pt x="317" y="272"/>
                      </a:lnTo>
                      <a:lnTo>
                        <a:pt x="288" y="220"/>
                      </a:lnTo>
                      <a:lnTo>
                        <a:pt x="288" y="252"/>
                      </a:lnTo>
                      <a:lnTo>
                        <a:pt x="238" y="266"/>
                      </a:lnTo>
                      <a:lnTo>
                        <a:pt x="277" y="305"/>
                      </a:lnTo>
                      <a:lnTo>
                        <a:pt x="307" y="311"/>
                      </a:lnTo>
                      <a:lnTo>
                        <a:pt x="328" y="344"/>
                      </a:lnTo>
                      <a:lnTo>
                        <a:pt x="371" y="338"/>
                      </a:lnTo>
                      <a:lnTo>
                        <a:pt x="347" y="286"/>
                      </a:lnTo>
                      <a:lnTo>
                        <a:pt x="367" y="252"/>
                      </a:lnTo>
                      <a:lnTo>
                        <a:pt x="382" y="278"/>
                      </a:lnTo>
                      <a:lnTo>
                        <a:pt x="367" y="311"/>
                      </a:lnTo>
                      <a:lnTo>
                        <a:pt x="382" y="338"/>
                      </a:lnTo>
                      <a:lnTo>
                        <a:pt x="386" y="311"/>
                      </a:lnTo>
                      <a:lnTo>
                        <a:pt x="411" y="292"/>
                      </a:lnTo>
                      <a:lnTo>
                        <a:pt x="446" y="272"/>
                      </a:lnTo>
                      <a:lnTo>
                        <a:pt x="461" y="286"/>
                      </a:lnTo>
                      <a:lnTo>
                        <a:pt x="436" y="305"/>
                      </a:lnTo>
                      <a:lnTo>
                        <a:pt x="406" y="325"/>
                      </a:lnTo>
                      <a:lnTo>
                        <a:pt x="392" y="363"/>
                      </a:lnTo>
                      <a:lnTo>
                        <a:pt x="347" y="375"/>
                      </a:lnTo>
                      <a:lnTo>
                        <a:pt x="288" y="344"/>
                      </a:lnTo>
                      <a:lnTo>
                        <a:pt x="277" y="375"/>
                      </a:lnTo>
                      <a:lnTo>
                        <a:pt x="188" y="382"/>
                      </a:lnTo>
                      <a:lnTo>
                        <a:pt x="139" y="408"/>
                      </a:lnTo>
                      <a:lnTo>
                        <a:pt x="109" y="396"/>
                      </a:lnTo>
                      <a:lnTo>
                        <a:pt x="109" y="427"/>
                      </a:lnTo>
                      <a:lnTo>
                        <a:pt x="139" y="421"/>
                      </a:lnTo>
                      <a:lnTo>
                        <a:pt x="144" y="460"/>
                      </a:lnTo>
                      <a:lnTo>
                        <a:pt x="184" y="454"/>
                      </a:lnTo>
                      <a:lnTo>
                        <a:pt x="198" y="427"/>
                      </a:lnTo>
                      <a:lnTo>
                        <a:pt x="203" y="446"/>
                      </a:lnTo>
                      <a:lnTo>
                        <a:pt x="268" y="440"/>
                      </a:lnTo>
                      <a:lnTo>
                        <a:pt x="302" y="421"/>
                      </a:lnTo>
                      <a:lnTo>
                        <a:pt x="313" y="460"/>
                      </a:lnTo>
                      <a:lnTo>
                        <a:pt x="292" y="454"/>
                      </a:lnTo>
                      <a:lnTo>
                        <a:pt x="283" y="466"/>
                      </a:lnTo>
                      <a:lnTo>
                        <a:pt x="288" y="492"/>
                      </a:lnTo>
                      <a:lnTo>
                        <a:pt x="223" y="498"/>
                      </a:lnTo>
                      <a:lnTo>
                        <a:pt x="188" y="506"/>
                      </a:lnTo>
                      <a:lnTo>
                        <a:pt x="198" y="537"/>
                      </a:lnTo>
                      <a:lnTo>
                        <a:pt x="178" y="523"/>
                      </a:lnTo>
                      <a:lnTo>
                        <a:pt x="163" y="543"/>
                      </a:lnTo>
                      <a:lnTo>
                        <a:pt x="125" y="512"/>
                      </a:lnTo>
                      <a:lnTo>
                        <a:pt x="114" y="543"/>
                      </a:lnTo>
                      <a:lnTo>
                        <a:pt x="75" y="531"/>
                      </a:lnTo>
                      <a:lnTo>
                        <a:pt x="54" y="550"/>
                      </a:lnTo>
                      <a:lnTo>
                        <a:pt x="45" y="564"/>
                      </a:lnTo>
                      <a:lnTo>
                        <a:pt x="20" y="564"/>
                      </a:lnTo>
                      <a:lnTo>
                        <a:pt x="10" y="596"/>
                      </a:lnTo>
                      <a:lnTo>
                        <a:pt x="39" y="609"/>
                      </a:lnTo>
                      <a:lnTo>
                        <a:pt x="80" y="603"/>
                      </a:lnTo>
                      <a:lnTo>
                        <a:pt x="99" y="628"/>
                      </a:lnTo>
                      <a:lnTo>
                        <a:pt x="129" y="622"/>
                      </a:lnTo>
                      <a:lnTo>
                        <a:pt x="169" y="609"/>
                      </a:lnTo>
                      <a:lnTo>
                        <a:pt x="203" y="622"/>
                      </a:lnTo>
                      <a:lnTo>
                        <a:pt x="218" y="603"/>
                      </a:lnTo>
                      <a:lnTo>
                        <a:pt x="223" y="615"/>
                      </a:lnTo>
                      <a:lnTo>
                        <a:pt x="198" y="636"/>
                      </a:lnTo>
                      <a:lnTo>
                        <a:pt x="148" y="642"/>
                      </a:lnTo>
                      <a:lnTo>
                        <a:pt x="173" y="667"/>
                      </a:lnTo>
                      <a:lnTo>
                        <a:pt x="99" y="674"/>
                      </a:lnTo>
                      <a:lnTo>
                        <a:pt x="99" y="700"/>
                      </a:lnTo>
                      <a:lnTo>
                        <a:pt x="65" y="705"/>
                      </a:lnTo>
                      <a:lnTo>
                        <a:pt x="45" y="705"/>
                      </a:lnTo>
                      <a:lnTo>
                        <a:pt x="39" y="711"/>
                      </a:lnTo>
                      <a:lnTo>
                        <a:pt x="5" y="700"/>
                      </a:lnTo>
                      <a:lnTo>
                        <a:pt x="10" y="711"/>
                      </a:lnTo>
                      <a:lnTo>
                        <a:pt x="0" y="744"/>
                      </a:lnTo>
                      <a:lnTo>
                        <a:pt x="35" y="744"/>
                      </a:lnTo>
                      <a:lnTo>
                        <a:pt x="39" y="763"/>
                      </a:lnTo>
                      <a:lnTo>
                        <a:pt x="69" y="750"/>
                      </a:lnTo>
                      <a:lnTo>
                        <a:pt x="90" y="750"/>
                      </a:lnTo>
                      <a:lnTo>
                        <a:pt x="94" y="771"/>
                      </a:lnTo>
                      <a:lnTo>
                        <a:pt x="118" y="763"/>
                      </a:lnTo>
                      <a:lnTo>
                        <a:pt x="109" y="725"/>
                      </a:lnTo>
                      <a:lnTo>
                        <a:pt x="159" y="725"/>
                      </a:lnTo>
                      <a:lnTo>
                        <a:pt x="163" y="744"/>
                      </a:lnTo>
                      <a:lnTo>
                        <a:pt x="198" y="738"/>
                      </a:lnTo>
                      <a:lnTo>
                        <a:pt x="233" y="744"/>
                      </a:lnTo>
                      <a:lnTo>
                        <a:pt x="243" y="705"/>
                      </a:lnTo>
                      <a:lnTo>
                        <a:pt x="253" y="725"/>
                      </a:lnTo>
                      <a:lnTo>
                        <a:pt x="233" y="750"/>
                      </a:lnTo>
                      <a:lnTo>
                        <a:pt x="193" y="777"/>
                      </a:lnTo>
                      <a:lnTo>
                        <a:pt x="169" y="796"/>
                      </a:lnTo>
                      <a:lnTo>
                        <a:pt x="208" y="790"/>
                      </a:lnTo>
                      <a:lnTo>
                        <a:pt x="213" y="815"/>
                      </a:lnTo>
                      <a:lnTo>
                        <a:pt x="218" y="829"/>
                      </a:lnTo>
                      <a:lnTo>
                        <a:pt x="277" y="796"/>
                      </a:lnTo>
                      <a:lnTo>
                        <a:pt x="332" y="738"/>
                      </a:lnTo>
                      <a:lnTo>
                        <a:pt x="283" y="763"/>
                      </a:lnTo>
                      <a:lnTo>
                        <a:pt x="258" y="725"/>
                      </a:lnTo>
                      <a:lnTo>
                        <a:pt x="317" y="711"/>
                      </a:lnTo>
                      <a:lnTo>
                        <a:pt x="277" y="700"/>
                      </a:lnTo>
                      <a:lnTo>
                        <a:pt x="313" y="667"/>
                      </a:lnTo>
                      <a:lnTo>
                        <a:pt x="352" y="738"/>
                      </a:lnTo>
                      <a:lnTo>
                        <a:pt x="362" y="700"/>
                      </a:lnTo>
                      <a:lnTo>
                        <a:pt x="382" y="732"/>
                      </a:lnTo>
                      <a:lnTo>
                        <a:pt x="421" y="692"/>
                      </a:lnTo>
                      <a:lnTo>
                        <a:pt x="401" y="763"/>
                      </a:lnTo>
                      <a:lnTo>
                        <a:pt x="406" y="796"/>
                      </a:lnTo>
                      <a:lnTo>
                        <a:pt x="337" y="809"/>
                      </a:lnTo>
                      <a:lnTo>
                        <a:pt x="456" y="815"/>
                      </a:lnTo>
                      <a:lnTo>
                        <a:pt x="401" y="809"/>
                      </a:lnTo>
                      <a:lnTo>
                        <a:pt x="426" y="744"/>
                      </a:lnTo>
                      <a:lnTo>
                        <a:pt x="485" y="732"/>
                      </a:lnTo>
                      <a:lnTo>
                        <a:pt x="506" y="705"/>
                      </a:lnTo>
                      <a:lnTo>
                        <a:pt x="521" y="763"/>
                      </a:lnTo>
                      <a:lnTo>
                        <a:pt x="466" y="777"/>
                      </a:lnTo>
                      <a:lnTo>
                        <a:pt x="511" y="783"/>
                      </a:lnTo>
                      <a:lnTo>
                        <a:pt x="555" y="790"/>
                      </a:lnTo>
                      <a:lnTo>
                        <a:pt x="530" y="757"/>
                      </a:lnTo>
                      <a:lnTo>
                        <a:pt x="545" y="705"/>
                      </a:lnTo>
                      <a:lnTo>
                        <a:pt x="574" y="732"/>
                      </a:lnTo>
                      <a:lnTo>
                        <a:pt x="564" y="783"/>
                      </a:lnTo>
                      <a:lnTo>
                        <a:pt x="609" y="803"/>
                      </a:lnTo>
                      <a:lnTo>
                        <a:pt x="496" y="835"/>
                      </a:lnTo>
                      <a:lnTo>
                        <a:pt x="605" y="829"/>
                      </a:lnTo>
                      <a:lnTo>
                        <a:pt x="619" y="849"/>
                      </a:lnTo>
                      <a:lnTo>
                        <a:pt x="649" y="821"/>
                      </a:lnTo>
                      <a:lnTo>
                        <a:pt x="669" y="849"/>
                      </a:lnTo>
                      <a:lnTo>
                        <a:pt x="723" y="757"/>
                      </a:lnTo>
                      <a:lnTo>
                        <a:pt x="753" y="771"/>
                      </a:lnTo>
                      <a:lnTo>
                        <a:pt x="772" y="861"/>
                      </a:lnTo>
                      <a:lnTo>
                        <a:pt x="689" y="803"/>
                      </a:lnTo>
                      <a:lnTo>
                        <a:pt x="714" y="835"/>
                      </a:lnTo>
                      <a:lnTo>
                        <a:pt x="763" y="821"/>
                      </a:lnTo>
                      <a:lnTo>
                        <a:pt x="768" y="861"/>
                      </a:lnTo>
                      <a:lnTo>
                        <a:pt x="763" y="893"/>
                      </a:lnTo>
                      <a:lnTo>
                        <a:pt x="723" y="821"/>
                      </a:lnTo>
                      <a:lnTo>
                        <a:pt x="659" y="893"/>
                      </a:lnTo>
                      <a:lnTo>
                        <a:pt x="594" y="855"/>
                      </a:lnTo>
                      <a:lnTo>
                        <a:pt x="629" y="901"/>
                      </a:lnTo>
                      <a:lnTo>
                        <a:pt x="689" y="913"/>
                      </a:lnTo>
                      <a:lnTo>
                        <a:pt x="738" y="919"/>
                      </a:lnTo>
                      <a:lnTo>
                        <a:pt x="783" y="1003"/>
                      </a:lnTo>
                      <a:lnTo>
                        <a:pt x="639" y="919"/>
                      </a:lnTo>
                      <a:lnTo>
                        <a:pt x="639" y="951"/>
                      </a:lnTo>
                      <a:lnTo>
                        <a:pt x="521" y="959"/>
                      </a:lnTo>
                      <a:lnTo>
                        <a:pt x="485" y="932"/>
                      </a:lnTo>
                      <a:lnTo>
                        <a:pt x="451" y="959"/>
                      </a:lnTo>
                      <a:lnTo>
                        <a:pt x="515" y="959"/>
                      </a:lnTo>
                      <a:lnTo>
                        <a:pt x="654" y="959"/>
                      </a:lnTo>
                      <a:lnTo>
                        <a:pt x="714" y="945"/>
                      </a:lnTo>
                      <a:lnTo>
                        <a:pt x="768" y="959"/>
                      </a:lnTo>
                      <a:lnTo>
                        <a:pt x="772" y="997"/>
                      </a:lnTo>
                      <a:lnTo>
                        <a:pt x="654" y="997"/>
                      </a:lnTo>
                      <a:lnTo>
                        <a:pt x="649" y="1009"/>
                      </a:lnTo>
                      <a:lnTo>
                        <a:pt x="629" y="990"/>
                      </a:lnTo>
                      <a:lnTo>
                        <a:pt x="580" y="997"/>
                      </a:lnTo>
                      <a:lnTo>
                        <a:pt x="605" y="1003"/>
                      </a:lnTo>
                      <a:lnTo>
                        <a:pt x="555" y="1042"/>
                      </a:lnTo>
                      <a:lnTo>
                        <a:pt x="619" y="1003"/>
                      </a:lnTo>
                      <a:lnTo>
                        <a:pt x="649" y="1009"/>
                      </a:lnTo>
                      <a:lnTo>
                        <a:pt x="719" y="1003"/>
                      </a:lnTo>
                      <a:lnTo>
                        <a:pt x="783" y="1009"/>
                      </a:lnTo>
                      <a:lnTo>
                        <a:pt x="738" y="1023"/>
                      </a:lnTo>
                      <a:lnTo>
                        <a:pt x="744" y="1055"/>
                      </a:lnTo>
                      <a:lnTo>
                        <a:pt x="763" y="1055"/>
                      </a:lnTo>
                      <a:lnTo>
                        <a:pt x="758" y="1036"/>
                      </a:lnTo>
                      <a:lnTo>
                        <a:pt x="808" y="1030"/>
                      </a:lnTo>
                      <a:lnTo>
                        <a:pt x="907" y="1003"/>
                      </a:lnTo>
                      <a:lnTo>
                        <a:pt x="976" y="1049"/>
                      </a:lnTo>
                      <a:lnTo>
                        <a:pt x="976" y="1069"/>
                      </a:lnTo>
                      <a:lnTo>
                        <a:pt x="847" y="1074"/>
                      </a:lnTo>
                      <a:lnTo>
                        <a:pt x="802" y="1061"/>
                      </a:lnTo>
                      <a:lnTo>
                        <a:pt x="772" y="1074"/>
                      </a:lnTo>
                      <a:lnTo>
                        <a:pt x="798" y="1080"/>
                      </a:lnTo>
                      <a:lnTo>
                        <a:pt x="852" y="1094"/>
                      </a:lnTo>
                      <a:lnTo>
                        <a:pt x="912" y="1080"/>
                      </a:lnTo>
                      <a:lnTo>
                        <a:pt x="1010" y="1094"/>
                      </a:lnTo>
                      <a:lnTo>
                        <a:pt x="1010" y="1120"/>
                      </a:lnTo>
                      <a:lnTo>
                        <a:pt x="1051" y="1036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1" name="Freeform 7"/>
                <p:cNvSpPr>
                  <a:spLocks/>
                </p:cNvSpPr>
                <p:nvPr/>
              </p:nvSpPr>
              <p:spPr bwMode="ltGray">
                <a:xfrm>
                  <a:off x="3465" y="1592"/>
                  <a:ext cx="1080" cy="1541"/>
                </a:xfrm>
                <a:custGeom>
                  <a:avLst/>
                  <a:gdLst/>
                  <a:ahLst/>
                  <a:cxnLst>
                    <a:cxn ang="0">
                      <a:pos x="667" y="1176"/>
                    </a:cxn>
                    <a:cxn ang="0">
                      <a:pos x="396" y="1093"/>
                    </a:cxn>
                    <a:cxn ang="0">
                      <a:pos x="159" y="1067"/>
                    </a:cxn>
                    <a:cxn ang="0">
                      <a:pos x="125" y="1001"/>
                    </a:cxn>
                    <a:cxn ang="0">
                      <a:pos x="213" y="1035"/>
                    </a:cxn>
                    <a:cxn ang="0">
                      <a:pos x="401" y="1029"/>
                    </a:cxn>
                    <a:cxn ang="0">
                      <a:pos x="396" y="982"/>
                    </a:cxn>
                    <a:cxn ang="0">
                      <a:pos x="312" y="956"/>
                    </a:cxn>
                    <a:cxn ang="0">
                      <a:pos x="366" y="872"/>
                    </a:cxn>
                    <a:cxn ang="0">
                      <a:pos x="396" y="878"/>
                    </a:cxn>
                    <a:cxn ang="0">
                      <a:pos x="441" y="897"/>
                    </a:cxn>
                    <a:cxn ang="0">
                      <a:pos x="465" y="943"/>
                    </a:cxn>
                    <a:cxn ang="0">
                      <a:pos x="495" y="1029"/>
                    </a:cxn>
                    <a:cxn ang="0">
                      <a:pos x="475" y="866"/>
                    </a:cxn>
                    <a:cxn ang="0">
                      <a:pos x="514" y="878"/>
                    </a:cxn>
                    <a:cxn ang="0">
                      <a:pos x="579" y="910"/>
                    </a:cxn>
                    <a:cxn ang="0">
                      <a:pos x="618" y="949"/>
                    </a:cxn>
                    <a:cxn ang="0">
                      <a:pos x="609" y="1007"/>
                    </a:cxn>
                    <a:cxn ang="0">
                      <a:pos x="663" y="1029"/>
                    </a:cxn>
                    <a:cxn ang="0">
                      <a:pos x="723" y="1048"/>
                    </a:cxn>
                    <a:cxn ang="0">
                      <a:pos x="678" y="962"/>
                    </a:cxn>
                    <a:cxn ang="0">
                      <a:pos x="465" y="606"/>
                    </a:cxn>
                    <a:cxn ang="0">
                      <a:pos x="469" y="424"/>
                    </a:cxn>
                    <a:cxn ang="0">
                      <a:pos x="469" y="554"/>
                    </a:cxn>
                    <a:cxn ang="0">
                      <a:pos x="490" y="509"/>
                    </a:cxn>
                    <a:cxn ang="0">
                      <a:pos x="514" y="490"/>
                    </a:cxn>
                    <a:cxn ang="0">
                      <a:pos x="445" y="463"/>
                    </a:cxn>
                    <a:cxn ang="0">
                      <a:pos x="411" y="374"/>
                    </a:cxn>
                    <a:cxn ang="0">
                      <a:pos x="454" y="295"/>
                    </a:cxn>
                    <a:cxn ang="0">
                      <a:pos x="430" y="283"/>
                    </a:cxn>
                    <a:cxn ang="0">
                      <a:pos x="475" y="165"/>
                    </a:cxn>
                    <a:cxn ang="0">
                      <a:pos x="366" y="134"/>
                    </a:cxn>
                    <a:cxn ang="0">
                      <a:pos x="460" y="31"/>
                    </a:cxn>
                    <a:cxn ang="0">
                      <a:pos x="559" y="134"/>
                    </a:cxn>
                    <a:cxn ang="0">
                      <a:pos x="658" y="126"/>
                    </a:cxn>
                    <a:cxn ang="0">
                      <a:pos x="801" y="140"/>
                    </a:cxn>
                    <a:cxn ang="0">
                      <a:pos x="861" y="140"/>
                    </a:cxn>
                    <a:cxn ang="0">
                      <a:pos x="974" y="147"/>
                    </a:cxn>
                    <a:cxn ang="0">
                      <a:pos x="974" y="223"/>
                    </a:cxn>
                    <a:cxn ang="0">
                      <a:pos x="1043" y="134"/>
                    </a:cxn>
                    <a:cxn ang="0">
                      <a:pos x="994" y="264"/>
                    </a:cxn>
                    <a:cxn ang="0">
                      <a:pos x="870" y="223"/>
                    </a:cxn>
                    <a:cxn ang="0">
                      <a:pos x="648" y="165"/>
                    </a:cxn>
                    <a:cxn ang="0">
                      <a:pos x="598" y="283"/>
                    </a:cxn>
                    <a:cxn ang="0">
                      <a:pos x="751" y="211"/>
                    </a:cxn>
                    <a:cxn ang="0">
                      <a:pos x="919" y="308"/>
                    </a:cxn>
                    <a:cxn ang="0">
                      <a:pos x="678" y="302"/>
                    </a:cxn>
                    <a:cxn ang="0">
                      <a:pos x="757" y="412"/>
                    </a:cxn>
                    <a:cxn ang="0">
                      <a:pos x="682" y="451"/>
                    </a:cxn>
                    <a:cxn ang="0">
                      <a:pos x="682" y="548"/>
                    </a:cxn>
                    <a:cxn ang="0">
                      <a:pos x="766" y="839"/>
                    </a:cxn>
                    <a:cxn ang="0">
                      <a:pos x="801" y="821"/>
                    </a:cxn>
                    <a:cxn ang="0">
                      <a:pos x="861" y="891"/>
                    </a:cxn>
                    <a:cxn ang="0">
                      <a:pos x="934" y="1093"/>
                    </a:cxn>
                    <a:cxn ang="0">
                      <a:pos x="880" y="1196"/>
                    </a:cxn>
                    <a:cxn ang="0">
                      <a:pos x="998" y="1365"/>
                    </a:cxn>
                    <a:cxn ang="0">
                      <a:pos x="1063" y="1319"/>
                    </a:cxn>
                    <a:cxn ang="0">
                      <a:pos x="875" y="1474"/>
                    </a:cxn>
                  </a:cxnLst>
                  <a:rect l="0" t="0" r="r" b="b"/>
                  <a:pathLst>
                    <a:path w="1080" h="1541">
                      <a:moveTo>
                        <a:pt x="772" y="1500"/>
                      </a:moveTo>
                      <a:lnTo>
                        <a:pt x="762" y="1429"/>
                      </a:lnTo>
                      <a:lnTo>
                        <a:pt x="751" y="1396"/>
                      </a:lnTo>
                      <a:lnTo>
                        <a:pt x="751" y="1377"/>
                      </a:lnTo>
                      <a:lnTo>
                        <a:pt x="732" y="1287"/>
                      </a:lnTo>
                      <a:lnTo>
                        <a:pt x="723" y="1280"/>
                      </a:lnTo>
                      <a:lnTo>
                        <a:pt x="723" y="1272"/>
                      </a:lnTo>
                      <a:lnTo>
                        <a:pt x="723" y="1260"/>
                      </a:lnTo>
                      <a:lnTo>
                        <a:pt x="702" y="1202"/>
                      </a:lnTo>
                      <a:lnTo>
                        <a:pt x="687" y="1189"/>
                      </a:lnTo>
                      <a:lnTo>
                        <a:pt x="667" y="1176"/>
                      </a:lnTo>
                      <a:lnTo>
                        <a:pt x="653" y="1144"/>
                      </a:lnTo>
                      <a:lnTo>
                        <a:pt x="628" y="1125"/>
                      </a:lnTo>
                      <a:lnTo>
                        <a:pt x="588" y="1112"/>
                      </a:lnTo>
                      <a:lnTo>
                        <a:pt x="529" y="1098"/>
                      </a:lnTo>
                      <a:lnTo>
                        <a:pt x="514" y="1112"/>
                      </a:lnTo>
                      <a:lnTo>
                        <a:pt x="484" y="1112"/>
                      </a:lnTo>
                      <a:lnTo>
                        <a:pt x="475" y="1093"/>
                      </a:lnTo>
                      <a:lnTo>
                        <a:pt x="460" y="1087"/>
                      </a:lnTo>
                      <a:lnTo>
                        <a:pt x="435" y="1093"/>
                      </a:lnTo>
                      <a:lnTo>
                        <a:pt x="416" y="1079"/>
                      </a:lnTo>
                      <a:lnTo>
                        <a:pt x="396" y="1093"/>
                      </a:lnTo>
                      <a:lnTo>
                        <a:pt x="381" y="1093"/>
                      </a:lnTo>
                      <a:lnTo>
                        <a:pt x="371" y="1098"/>
                      </a:lnTo>
                      <a:lnTo>
                        <a:pt x="347" y="1112"/>
                      </a:lnTo>
                      <a:lnTo>
                        <a:pt x="362" y="1098"/>
                      </a:lnTo>
                      <a:lnTo>
                        <a:pt x="362" y="1093"/>
                      </a:lnTo>
                      <a:lnTo>
                        <a:pt x="362" y="1087"/>
                      </a:lnTo>
                      <a:lnTo>
                        <a:pt x="356" y="1073"/>
                      </a:lnTo>
                      <a:lnTo>
                        <a:pt x="237" y="1061"/>
                      </a:lnTo>
                      <a:lnTo>
                        <a:pt x="213" y="1061"/>
                      </a:lnTo>
                      <a:lnTo>
                        <a:pt x="188" y="1061"/>
                      </a:lnTo>
                      <a:lnTo>
                        <a:pt x="159" y="1067"/>
                      </a:lnTo>
                      <a:lnTo>
                        <a:pt x="144" y="1087"/>
                      </a:lnTo>
                      <a:lnTo>
                        <a:pt x="95" y="1093"/>
                      </a:lnTo>
                      <a:lnTo>
                        <a:pt x="110" y="1079"/>
                      </a:lnTo>
                      <a:lnTo>
                        <a:pt x="119" y="1073"/>
                      </a:lnTo>
                      <a:lnTo>
                        <a:pt x="129" y="1073"/>
                      </a:lnTo>
                      <a:lnTo>
                        <a:pt x="129" y="1067"/>
                      </a:lnTo>
                      <a:lnTo>
                        <a:pt x="134" y="1061"/>
                      </a:lnTo>
                      <a:lnTo>
                        <a:pt x="149" y="1054"/>
                      </a:lnTo>
                      <a:lnTo>
                        <a:pt x="149" y="1048"/>
                      </a:lnTo>
                      <a:lnTo>
                        <a:pt x="139" y="1035"/>
                      </a:lnTo>
                      <a:lnTo>
                        <a:pt x="125" y="1001"/>
                      </a:lnTo>
                      <a:lnTo>
                        <a:pt x="110" y="995"/>
                      </a:lnTo>
                      <a:lnTo>
                        <a:pt x="65" y="1020"/>
                      </a:lnTo>
                      <a:lnTo>
                        <a:pt x="0" y="1020"/>
                      </a:lnTo>
                      <a:lnTo>
                        <a:pt x="26" y="1014"/>
                      </a:lnTo>
                      <a:lnTo>
                        <a:pt x="40" y="1014"/>
                      </a:lnTo>
                      <a:lnTo>
                        <a:pt x="55" y="1014"/>
                      </a:lnTo>
                      <a:lnTo>
                        <a:pt x="114" y="982"/>
                      </a:lnTo>
                      <a:lnTo>
                        <a:pt x="139" y="1007"/>
                      </a:lnTo>
                      <a:lnTo>
                        <a:pt x="164" y="1035"/>
                      </a:lnTo>
                      <a:lnTo>
                        <a:pt x="184" y="1041"/>
                      </a:lnTo>
                      <a:lnTo>
                        <a:pt x="213" y="1035"/>
                      </a:lnTo>
                      <a:lnTo>
                        <a:pt x="228" y="1041"/>
                      </a:lnTo>
                      <a:lnTo>
                        <a:pt x="252" y="1035"/>
                      </a:lnTo>
                      <a:lnTo>
                        <a:pt x="272" y="1041"/>
                      </a:lnTo>
                      <a:lnTo>
                        <a:pt x="272" y="1014"/>
                      </a:lnTo>
                      <a:lnTo>
                        <a:pt x="292" y="995"/>
                      </a:lnTo>
                      <a:lnTo>
                        <a:pt x="282" y="1014"/>
                      </a:lnTo>
                      <a:lnTo>
                        <a:pt x="287" y="1029"/>
                      </a:lnTo>
                      <a:lnTo>
                        <a:pt x="292" y="1035"/>
                      </a:lnTo>
                      <a:lnTo>
                        <a:pt x="327" y="1048"/>
                      </a:lnTo>
                      <a:lnTo>
                        <a:pt x="356" y="1041"/>
                      </a:lnTo>
                      <a:lnTo>
                        <a:pt x="401" y="1029"/>
                      </a:lnTo>
                      <a:lnTo>
                        <a:pt x="435" y="1007"/>
                      </a:lnTo>
                      <a:lnTo>
                        <a:pt x="441" y="1014"/>
                      </a:lnTo>
                      <a:lnTo>
                        <a:pt x="426" y="1020"/>
                      </a:lnTo>
                      <a:lnTo>
                        <a:pt x="407" y="1029"/>
                      </a:lnTo>
                      <a:lnTo>
                        <a:pt x="356" y="1041"/>
                      </a:lnTo>
                      <a:lnTo>
                        <a:pt x="411" y="1054"/>
                      </a:lnTo>
                      <a:lnTo>
                        <a:pt x="435" y="1061"/>
                      </a:lnTo>
                      <a:lnTo>
                        <a:pt x="454" y="1054"/>
                      </a:lnTo>
                      <a:lnTo>
                        <a:pt x="445" y="1007"/>
                      </a:lnTo>
                      <a:lnTo>
                        <a:pt x="430" y="995"/>
                      </a:lnTo>
                      <a:lnTo>
                        <a:pt x="396" y="982"/>
                      </a:lnTo>
                      <a:lnTo>
                        <a:pt x="381" y="982"/>
                      </a:lnTo>
                      <a:lnTo>
                        <a:pt x="386" y="995"/>
                      </a:lnTo>
                      <a:lnTo>
                        <a:pt x="362" y="1001"/>
                      </a:lnTo>
                      <a:lnTo>
                        <a:pt x="356" y="995"/>
                      </a:lnTo>
                      <a:lnTo>
                        <a:pt x="362" y="976"/>
                      </a:lnTo>
                      <a:lnTo>
                        <a:pt x="332" y="968"/>
                      </a:lnTo>
                      <a:lnTo>
                        <a:pt x="302" y="968"/>
                      </a:lnTo>
                      <a:lnTo>
                        <a:pt x="297" y="982"/>
                      </a:lnTo>
                      <a:lnTo>
                        <a:pt x="287" y="968"/>
                      </a:lnTo>
                      <a:lnTo>
                        <a:pt x="312" y="962"/>
                      </a:lnTo>
                      <a:lnTo>
                        <a:pt x="312" y="956"/>
                      </a:lnTo>
                      <a:lnTo>
                        <a:pt x="321" y="943"/>
                      </a:lnTo>
                      <a:lnTo>
                        <a:pt x="332" y="930"/>
                      </a:lnTo>
                      <a:lnTo>
                        <a:pt x="332" y="910"/>
                      </a:lnTo>
                      <a:lnTo>
                        <a:pt x="327" y="904"/>
                      </a:lnTo>
                      <a:lnTo>
                        <a:pt x="312" y="891"/>
                      </a:lnTo>
                      <a:lnTo>
                        <a:pt x="267" y="860"/>
                      </a:lnTo>
                      <a:lnTo>
                        <a:pt x="306" y="872"/>
                      </a:lnTo>
                      <a:lnTo>
                        <a:pt x="321" y="885"/>
                      </a:lnTo>
                      <a:lnTo>
                        <a:pt x="336" y="891"/>
                      </a:lnTo>
                      <a:lnTo>
                        <a:pt x="351" y="891"/>
                      </a:lnTo>
                      <a:lnTo>
                        <a:pt x="366" y="872"/>
                      </a:lnTo>
                      <a:lnTo>
                        <a:pt x="351" y="891"/>
                      </a:lnTo>
                      <a:lnTo>
                        <a:pt x="342" y="918"/>
                      </a:lnTo>
                      <a:lnTo>
                        <a:pt x="336" y="943"/>
                      </a:lnTo>
                      <a:lnTo>
                        <a:pt x="342" y="949"/>
                      </a:lnTo>
                      <a:lnTo>
                        <a:pt x="351" y="943"/>
                      </a:lnTo>
                      <a:lnTo>
                        <a:pt x="366" y="949"/>
                      </a:lnTo>
                      <a:lnTo>
                        <a:pt x="377" y="949"/>
                      </a:lnTo>
                      <a:lnTo>
                        <a:pt x="392" y="949"/>
                      </a:lnTo>
                      <a:lnTo>
                        <a:pt x="407" y="949"/>
                      </a:lnTo>
                      <a:lnTo>
                        <a:pt x="430" y="956"/>
                      </a:lnTo>
                      <a:lnTo>
                        <a:pt x="396" y="878"/>
                      </a:lnTo>
                      <a:lnTo>
                        <a:pt x="381" y="878"/>
                      </a:lnTo>
                      <a:lnTo>
                        <a:pt x="416" y="878"/>
                      </a:lnTo>
                      <a:lnTo>
                        <a:pt x="445" y="839"/>
                      </a:lnTo>
                      <a:lnTo>
                        <a:pt x="504" y="789"/>
                      </a:lnTo>
                      <a:lnTo>
                        <a:pt x="475" y="814"/>
                      </a:lnTo>
                      <a:lnTo>
                        <a:pt x="454" y="846"/>
                      </a:lnTo>
                      <a:lnTo>
                        <a:pt x="435" y="872"/>
                      </a:lnTo>
                      <a:lnTo>
                        <a:pt x="426" y="885"/>
                      </a:lnTo>
                      <a:lnTo>
                        <a:pt x="435" y="891"/>
                      </a:lnTo>
                      <a:lnTo>
                        <a:pt x="435" y="910"/>
                      </a:lnTo>
                      <a:lnTo>
                        <a:pt x="441" y="897"/>
                      </a:lnTo>
                      <a:lnTo>
                        <a:pt x="454" y="885"/>
                      </a:lnTo>
                      <a:lnTo>
                        <a:pt x="465" y="885"/>
                      </a:lnTo>
                      <a:lnTo>
                        <a:pt x="469" y="897"/>
                      </a:lnTo>
                      <a:lnTo>
                        <a:pt x="454" y="897"/>
                      </a:lnTo>
                      <a:lnTo>
                        <a:pt x="445" y="904"/>
                      </a:lnTo>
                      <a:lnTo>
                        <a:pt x="445" y="924"/>
                      </a:lnTo>
                      <a:lnTo>
                        <a:pt x="450" y="943"/>
                      </a:lnTo>
                      <a:lnTo>
                        <a:pt x="460" y="930"/>
                      </a:lnTo>
                      <a:lnTo>
                        <a:pt x="469" y="930"/>
                      </a:lnTo>
                      <a:lnTo>
                        <a:pt x="469" y="937"/>
                      </a:lnTo>
                      <a:lnTo>
                        <a:pt x="465" y="943"/>
                      </a:lnTo>
                      <a:lnTo>
                        <a:pt x="454" y="949"/>
                      </a:lnTo>
                      <a:lnTo>
                        <a:pt x="454" y="962"/>
                      </a:lnTo>
                      <a:lnTo>
                        <a:pt x="460" y="968"/>
                      </a:lnTo>
                      <a:lnTo>
                        <a:pt x="469" y="968"/>
                      </a:lnTo>
                      <a:lnTo>
                        <a:pt x="475" y="968"/>
                      </a:lnTo>
                      <a:lnTo>
                        <a:pt x="475" y="962"/>
                      </a:lnTo>
                      <a:lnTo>
                        <a:pt x="490" y="995"/>
                      </a:lnTo>
                      <a:lnTo>
                        <a:pt x="484" y="1007"/>
                      </a:lnTo>
                      <a:lnTo>
                        <a:pt x="480" y="1014"/>
                      </a:lnTo>
                      <a:lnTo>
                        <a:pt x="480" y="1029"/>
                      </a:lnTo>
                      <a:lnTo>
                        <a:pt x="495" y="1029"/>
                      </a:lnTo>
                      <a:lnTo>
                        <a:pt x="495" y="1014"/>
                      </a:lnTo>
                      <a:lnTo>
                        <a:pt x="469" y="937"/>
                      </a:lnTo>
                      <a:lnTo>
                        <a:pt x="460" y="885"/>
                      </a:lnTo>
                      <a:lnTo>
                        <a:pt x="465" y="860"/>
                      </a:lnTo>
                      <a:lnTo>
                        <a:pt x="454" y="839"/>
                      </a:lnTo>
                      <a:lnTo>
                        <a:pt x="420" y="827"/>
                      </a:lnTo>
                      <a:lnTo>
                        <a:pt x="460" y="839"/>
                      </a:lnTo>
                      <a:lnTo>
                        <a:pt x="480" y="808"/>
                      </a:lnTo>
                      <a:lnTo>
                        <a:pt x="469" y="827"/>
                      </a:lnTo>
                      <a:lnTo>
                        <a:pt x="480" y="846"/>
                      </a:lnTo>
                      <a:lnTo>
                        <a:pt x="475" y="866"/>
                      </a:lnTo>
                      <a:lnTo>
                        <a:pt x="484" y="878"/>
                      </a:lnTo>
                      <a:lnTo>
                        <a:pt x="475" y="891"/>
                      </a:lnTo>
                      <a:lnTo>
                        <a:pt x="484" y="924"/>
                      </a:lnTo>
                      <a:lnTo>
                        <a:pt x="490" y="956"/>
                      </a:lnTo>
                      <a:lnTo>
                        <a:pt x="514" y="982"/>
                      </a:lnTo>
                      <a:lnTo>
                        <a:pt x="534" y="976"/>
                      </a:lnTo>
                      <a:lnTo>
                        <a:pt x="519" y="956"/>
                      </a:lnTo>
                      <a:lnTo>
                        <a:pt x="514" y="930"/>
                      </a:lnTo>
                      <a:lnTo>
                        <a:pt x="499" y="918"/>
                      </a:lnTo>
                      <a:lnTo>
                        <a:pt x="504" y="897"/>
                      </a:lnTo>
                      <a:lnTo>
                        <a:pt x="514" y="878"/>
                      </a:lnTo>
                      <a:lnTo>
                        <a:pt x="525" y="897"/>
                      </a:lnTo>
                      <a:lnTo>
                        <a:pt x="519" y="904"/>
                      </a:lnTo>
                      <a:lnTo>
                        <a:pt x="519" y="918"/>
                      </a:lnTo>
                      <a:lnTo>
                        <a:pt x="525" y="943"/>
                      </a:lnTo>
                      <a:lnTo>
                        <a:pt x="534" y="949"/>
                      </a:lnTo>
                      <a:lnTo>
                        <a:pt x="544" y="949"/>
                      </a:lnTo>
                      <a:lnTo>
                        <a:pt x="549" y="943"/>
                      </a:lnTo>
                      <a:lnTo>
                        <a:pt x="559" y="930"/>
                      </a:lnTo>
                      <a:lnTo>
                        <a:pt x="554" y="910"/>
                      </a:lnTo>
                      <a:lnTo>
                        <a:pt x="559" y="904"/>
                      </a:lnTo>
                      <a:lnTo>
                        <a:pt x="579" y="910"/>
                      </a:lnTo>
                      <a:lnTo>
                        <a:pt x="579" y="924"/>
                      </a:lnTo>
                      <a:lnTo>
                        <a:pt x="574" y="918"/>
                      </a:lnTo>
                      <a:lnTo>
                        <a:pt x="569" y="930"/>
                      </a:lnTo>
                      <a:lnTo>
                        <a:pt x="559" y="943"/>
                      </a:lnTo>
                      <a:lnTo>
                        <a:pt x="559" y="962"/>
                      </a:lnTo>
                      <a:lnTo>
                        <a:pt x="564" y="982"/>
                      </a:lnTo>
                      <a:lnTo>
                        <a:pt x="594" y="962"/>
                      </a:lnTo>
                      <a:lnTo>
                        <a:pt x="603" y="956"/>
                      </a:lnTo>
                      <a:lnTo>
                        <a:pt x="594" y="924"/>
                      </a:lnTo>
                      <a:lnTo>
                        <a:pt x="613" y="937"/>
                      </a:lnTo>
                      <a:lnTo>
                        <a:pt x="618" y="949"/>
                      </a:lnTo>
                      <a:lnTo>
                        <a:pt x="618" y="962"/>
                      </a:lnTo>
                      <a:lnTo>
                        <a:pt x="613" y="968"/>
                      </a:lnTo>
                      <a:lnTo>
                        <a:pt x="624" y="982"/>
                      </a:lnTo>
                      <a:lnTo>
                        <a:pt x="613" y="989"/>
                      </a:lnTo>
                      <a:lnTo>
                        <a:pt x="609" y="976"/>
                      </a:lnTo>
                      <a:lnTo>
                        <a:pt x="588" y="982"/>
                      </a:lnTo>
                      <a:lnTo>
                        <a:pt x="588" y="995"/>
                      </a:lnTo>
                      <a:lnTo>
                        <a:pt x="598" y="995"/>
                      </a:lnTo>
                      <a:lnTo>
                        <a:pt x="609" y="989"/>
                      </a:lnTo>
                      <a:lnTo>
                        <a:pt x="618" y="1001"/>
                      </a:lnTo>
                      <a:lnTo>
                        <a:pt x="609" y="1007"/>
                      </a:lnTo>
                      <a:lnTo>
                        <a:pt x="609" y="1020"/>
                      </a:lnTo>
                      <a:lnTo>
                        <a:pt x="618" y="1020"/>
                      </a:lnTo>
                      <a:lnTo>
                        <a:pt x="618" y="1048"/>
                      </a:lnTo>
                      <a:lnTo>
                        <a:pt x="624" y="1061"/>
                      </a:lnTo>
                      <a:lnTo>
                        <a:pt x="633" y="1067"/>
                      </a:lnTo>
                      <a:lnTo>
                        <a:pt x="638" y="1061"/>
                      </a:lnTo>
                      <a:lnTo>
                        <a:pt x="633" y="1048"/>
                      </a:lnTo>
                      <a:lnTo>
                        <a:pt x="618" y="1041"/>
                      </a:lnTo>
                      <a:lnTo>
                        <a:pt x="628" y="1029"/>
                      </a:lnTo>
                      <a:lnTo>
                        <a:pt x="643" y="1029"/>
                      </a:lnTo>
                      <a:lnTo>
                        <a:pt x="663" y="1029"/>
                      </a:lnTo>
                      <a:lnTo>
                        <a:pt x="678" y="1048"/>
                      </a:lnTo>
                      <a:lnTo>
                        <a:pt x="697" y="1073"/>
                      </a:lnTo>
                      <a:lnTo>
                        <a:pt x="702" y="1093"/>
                      </a:lnTo>
                      <a:lnTo>
                        <a:pt x="732" y="1125"/>
                      </a:lnTo>
                      <a:lnTo>
                        <a:pt x="747" y="1137"/>
                      </a:lnTo>
                      <a:lnTo>
                        <a:pt x="747" y="1118"/>
                      </a:lnTo>
                      <a:lnTo>
                        <a:pt x="747" y="1104"/>
                      </a:lnTo>
                      <a:lnTo>
                        <a:pt x="732" y="1054"/>
                      </a:lnTo>
                      <a:lnTo>
                        <a:pt x="723" y="1067"/>
                      </a:lnTo>
                      <a:lnTo>
                        <a:pt x="717" y="1054"/>
                      </a:lnTo>
                      <a:lnTo>
                        <a:pt x="723" y="1048"/>
                      </a:lnTo>
                      <a:lnTo>
                        <a:pt x="727" y="1029"/>
                      </a:lnTo>
                      <a:lnTo>
                        <a:pt x="717" y="995"/>
                      </a:lnTo>
                      <a:lnTo>
                        <a:pt x="702" y="982"/>
                      </a:lnTo>
                      <a:lnTo>
                        <a:pt x="653" y="956"/>
                      </a:lnTo>
                      <a:lnTo>
                        <a:pt x="648" y="962"/>
                      </a:lnTo>
                      <a:lnTo>
                        <a:pt x="624" y="943"/>
                      </a:lnTo>
                      <a:lnTo>
                        <a:pt x="633" y="937"/>
                      </a:lnTo>
                      <a:lnTo>
                        <a:pt x="658" y="956"/>
                      </a:lnTo>
                      <a:lnTo>
                        <a:pt x="687" y="968"/>
                      </a:lnTo>
                      <a:lnTo>
                        <a:pt x="682" y="956"/>
                      </a:lnTo>
                      <a:lnTo>
                        <a:pt x="678" y="962"/>
                      </a:lnTo>
                      <a:lnTo>
                        <a:pt x="667" y="956"/>
                      </a:lnTo>
                      <a:lnTo>
                        <a:pt x="673" y="949"/>
                      </a:lnTo>
                      <a:lnTo>
                        <a:pt x="678" y="943"/>
                      </a:lnTo>
                      <a:lnTo>
                        <a:pt x="673" y="930"/>
                      </a:lnTo>
                      <a:lnTo>
                        <a:pt x="658" y="930"/>
                      </a:lnTo>
                      <a:lnTo>
                        <a:pt x="638" y="937"/>
                      </a:lnTo>
                      <a:lnTo>
                        <a:pt x="648" y="918"/>
                      </a:lnTo>
                      <a:lnTo>
                        <a:pt x="667" y="904"/>
                      </a:lnTo>
                      <a:lnTo>
                        <a:pt x="603" y="736"/>
                      </a:lnTo>
                      <a:lnTo>
                        <a:pt x="564" y="620"/>
                      </a:lnTo>
                      <a:lnTo>
                        <a:pt x="465" y="606"/>
                      </a:lnTo>
                      <a:lnTo>
                        <a:pt x="317" y="606"/>
                      </a:lnTo>
                      <a:lnTo>
                        <a:pt x="381" y="599"/>
                      </a:lnTo>
                      <a:lnTo>
                        <a:pt x="430" y="599"/>
                      </a:lnTo>
                      <a:lnTo>
                        <a:pt x="441" y="574"/>
                      </a:lnTo>
                      <a:lnTo>
                        <a:pt x="454" y="568"/>
                      </a:lnTo>
                      <a:lnTo>
                        <a:pt x="454" y="548"/>
                      </a:lnTo>
                      <a:lnTo>
                        <a:pt x="454" y="529"/>
                      </a:lnTo>
                      <a:lnTo>
                        <a:pt x="469" y="516"/>
                      </a:lnTo>
                      <a:lnTo>
                        <a:pt x="465" y="496"/>
                      </a:lnTo>
                      <a:lnTo>
                        <a:pt x="469" y="451"/>
                      </a:lnTo>
                      <a:lnTo>
                        <a:pt x="469" y="424"/>
                      </a:lnTo>
                      <a:lnTo>
                        <a:pt x="484" y="432"/>
                      </a:lnTo>
                      <a:lnTo>
                        <a:pt x="490" y="451"/>
                      </a:lnTo>
                      <a:lnTo>
                        <a:pt x="480" y="451"/>
                      </a:lnTo>
                      <a:lnTo>
                        <a:pt x="484" y="476"/>
                      </a:lnTo>
                      <a:lnTo>
                        <a:pt x="495" y="490"/>
                      </a:lnTo>
                      <a:lnTo>
                        <a:pt x="484" y="503"/>
                      </a:lnTo>
                      <a:lnTo>
                        <a:pt x="490" y="516"/>
                      </a:lnTo>
                      <a:lnTo>
                        <a:pt x="484" y="535"/>
                      </a:lnTo>
                      <a:lnTo>
                        <a:pt x="484" y="548"/>
                      </a:lnTo>
                      <a:lnTo>
                        <a:pt x="475" y="548"/>
                      </a:lnTo>
                      <a:lnTo>
                        <a:pt x="469" y="554"/>
                      </a:lnTo>
                      <a:lnTo>
                        <a:pt x="454" y="581"/>
                      </a:lnTo>
                      <a:lnTo>
                        <a:pt x="454" y="587"/>
                      </a:lnTo>
                      <a:lnTo>
                        <a:pt x="484" y="593"/>
                      </a:lnTo>
                      <a:lnTo>
                        <a:pt x="495" y="593"/>
                      </a:lnTo>
                      <a:lnTo>
                        <a:pt x="510" y="599"/>
                      </a:lnTo>
                      <a:lnTo>
                        <a:pt x="564" y="599"/>
                      </a:lnTo>
                      <a:lnTo>
                        <a:pt x="559" y="548"/>
                      </a:lnTo>
                      <a:lnTo>
                        <a:pt x="544" y="523"/>
                      </a:lnTo>
                      <a:lnTo>
                        <a:pt x="525" y="509"/>
                      </a:lnTo>
                      <a:lnTo>
                        <a:pt x="504" y="503"/>
                      </a:lnTo>
                      <a:lnTo>
                        <a:pt x="490" y="509"/>
                      </a:lnTo>
                      <a:lnTo>
                        <a:pt x="475" y="509"/>
                      </a:lnTo>
                      <a:lnTo>
                        <a:pt x="469" y="490"/>
                      </a:lnTo>
                      <a:lnTo>
                        <a:pt x="469" y="470"/>
                      </a:lnTo>
                      <a:lnTo>
                        <a:pt x="465" y="470"/>
                      </a:lnTo>
                      <a:lnTo>
                        <a:pt x="469" y="432"/>
                      </a:lnTo>
                      <a:lnTo>
                        <a:pt x="484" y="432"/>
                      </a:lnTo>
                      <a:lnTo>
                        <a:pt x="495" y="451"/>
                      </a:lnTo>
                      <a:lnTo>
                        <a:pt x="484" y="457"/>
                      </a:lnTo>
                      <a:lnTo>
                        <a:pt x="490" y="470"/>
                      </a:lnTo>
                      <a:lnTo>
                        <a:pt x="504" y="482"/>
                      </a:lnTo>
                      <a:lnTo>
                        <a:pt x="514" y="490"/>
                      </a:lnTo>
                      <a:lnTo>
                        <a:pt x="525" y="482"/>
                      </a:lnTo>
                      <a:lnTo>
                        <a:pt x="519" y="476"/>
                      </a:lnTo>
                      <a:lnTo>
                        <a:pt x="519" y="463"/>
                      </a:lnTo>
                      <a:lnTo>
                        <a:pt x="504" y="457"/>
                      </a:lnTo>
                      <a:lnTo>
                        <a:pt x="490" y="438"/>
                      </a:lnTo>
                      <a:lnTo>
                        <a:pt x="475" y="432"/>
                      </a:lnTo>
                      <a:lnTo>
                        <a:pt x="465" y="438"/>
                      </a:lnTo>
                      <a:lnTo>
                        <a:pt x="460" y="444"/>
                      </a:lnTo>
                      <a:lnTo>
                        <a:pt x="454" y="451"/>
                      </a:lnTo>
                      <a:lnTo>
                        <a:pt x="450" y="457"/>
                      </a:lnTo>
                      <a:lnTo>
                        <a:pt x="445" y="463"/>
                      </a:lnTo>
                      <a:lnTo>
                        <a:pt x="435" y="482"/>
                      </a:lnTo>
                      <a:lnTo>
                        <a:pt x="416" y="496"/>
                      </a:lnTo>
                      <a:lnTo>
                        <a:pt x="411" y="482"/>
                      </a:lnTo>
                      <a:lnTo>
                        <a:pt x="430" y="470"/>
                      </a:lnTo>
                      <a:lnTo>
                        <a:pt x="430" y="457"/>
                      </a:lnTo>
                      <a:lnTo>
                        <a:pt x="441" y="451"/>
                      </a:lnTo>
                      <a:lnTo>
                        <a:pt x="445" y="438"/>
                      </a:lnTo>
                      <a:lnTo>
                        <a:pt x="441" y="424"/>
                      </a:lnTo>
                      <a:lnTo>
                        <a:pt x="426" y="418"/>
                      </a:lnTo>
                      <a:lnTo>
                        <a:pt x="411" y="399"/>
                      </a:lnTo>
                      <a:lnTo>
                        <a:pt x="411" y="374"/>
                      </a:lnTo>
                      <a:lnTo>
                        <a:pt x="416" y="399"/>
                      </a:lnTo>
                      <a:lnTo>
                        <a:pt x="426" y="412"/>
                      </a:lnTo>
                      <a:lnTo>
                        <a:pt x="445" y="380"/>
                      </a:lnTo>
                      <a:lnTo>
                        <a:pt x="441" y="353"/>
                      </a:lnTo>
                      <a:lnTo>
                        <a:pt x="445" y="334"/>
                      </a:lnTo>
                      <a:lnTo>
                        <a:pt x="454" y="341"/>
                      </a:lnTo>
                      <a:lnTo>
                        <a:pt x="460" y="360"/>
                      </a:lnTo>
                      <a:lnTo>
                        <a:pt x="484" y="366"/>
                      </a:lnTo>
                      <a:lnTo>
                        <a:pt x="495" y="341"/>
                      </a:lnTo>
                      <a:lnTo>
                        <a:pt x="465" y="322"/>
                      </a:lnTo>
                      <a:lnTo>
                        <a:pt x="454" y="295"/>
                      </a:lnTo>
                      <a:lnTo>
                        <a:pt x="465" y="295"/>
                      </a:lnTo>
                      <a:lnTo>
                        <a:pt x="475" y="316"/>
                      </a:lnTo>
                      <a:lnTo>
                        <a:pt x="490" y="328"/>
                      </a:lnTo>
                      <a:lnTo>
                        <a:pt x="484" y="295"/>
                      </a:lnTo>
                      <a:lnTo>
                        <a:pt x="460" y="289"/>
                      </a:lnTo>
                      <a:lnTo>
                        <a:pt x="441" y="295"/>
                      </a:lnTo>
                      <a:lnTo>
                        <a:pt x="445" y="322"/>
                      </a:lnTo>
                      <a:lnTo>
                        <a:pt x="445" y="353"/>
                      </a:lnTo>
                      <a:lnTo>
                        <a:pt x="430" y="353"/>
                      </a:lnTo>
                      <a:lnTo>
                        <a:pt x="426" y="328"/>
                      </a:lnTo>
                      <a:lnTo>
                        <a:pt x="430" y="283"/>
                      </a:lnTo>
                      <a:lnTo>
                        <a:pt x="450" y="270"/>
                      </a:lnTo>
                      <a:lnTo>
                        <a:pt x="475" y="277"/>
                      </a:lnTo>
                      <a:lnTo>
                        <a:pt x="484" y="249"/>
                      </a:lnTo>
                      <a:lnTo>
                        <a:pt x="475" y="236"/>
                      </a:lnTo>
                      <a:lnTo>
                        <a:pt x="460" y="249"/>
                      </a:lnTo>
                      <a:lnTo>
                        <a:pt x="450" y="270"/>
                      </a:lnTo>
                      <a:lnTo>
                        <a:pt x="445" y="249"/>
                      </a:lnTo>
                      <a:lnTo>
                        <a:pt x="445" y="223"/>
                      </a:lnTo>
                      <a:lnTo>
                        <a:pt x="450" y="184"/>
                      </a:lnTo>
                      <a:lnTo>
                        <a:pt x="454" y="165"/>
                      </a:lnTo>
                      <a:lnTo>
                        <a:pt x="475" y="165"/>
                      </a:lnTo>
                      <a:lnTo>
                        <a:pt x="490" y="178"/>
                      </a:lnTo>
                      <a:lnTo>
                        <a:pt x="480" y="95"/>
                      </a:lnTo>
                      <a:lnTo>
                        <a:pt x="454" y="108"/>
                      </a:lnTo>
                      <a:lnTo>
                        <a:pt x="430" y="120"/>
                      </a:lnTo>
                      <a:lnTo>
                        <a:pt x="430" y="147"/>
                      </a:lnTo>
                      <a:lnTo>
                        <a:pt x="420" y="140"/>
                      </a:lnTo>
                      <a:lnTo>
                        <a:pt x="392" y="140"/>
                      </a:lnTo>
                      <a:lnTo>
                        <a:pt x="371" y="153"/>
                      </a:lnTo>
                      <a:lnTo>
                        <a:pt x="366" y="159"/>
                      </a:lnTo>
                      <a:lnTo>
                        <a:pt x="362" y="147"/>
                      </a:lnTo>
                      <a:lnTo>
                        <a:pt x="366" y="134"/>
                      </a:lnTo>
                      <a:lnTo>
                        <a:pt x="377" y="120"/>
                      </a:lnTo>
                      <a:lnTo>
                        <a:pt x="392" y="134"/>
                      </a:lnTo>
                      <a:lnTo>
                        <a:pt x="407" y="134"/>
                      </a:lnTo>
                      <a:lnTo>
                        <a:pt x="416" y="126"/>
                      </a:lnTo>
                      <a:lnTo>
                        <a:pt x="416" y="114"/>
                      </a:lnTo>
                      <a:lnTo>
                        <a:pt x="426" y="108"/>
                      </a:lnTo>
                      <a:lnTo>
                        <a:pt x="445" y="108"/>
                      </a:lnTo>
                      <a:lnTo>
                        <a:pt x="450" y="95"/>
                      </a:lnTo>
                      <a:lnTo>
                        <a:pt x="460" y="101"/>
                      </a:lnTo>
                      <a:lnTo>
                        <a:pt x="469" y="95"/>
                      </a:lnTo>
                      <a:lnTo>
                        <a:pt x="460" y="31"/>
                      </a:lnTo>
                      <a:lnTo>
                        <a:pt x="554" y="0"/>
                      </a:lnTo>
                      <a:lnTo>
                        <a:pt x="543" y="74"/>
                      </a:lnTo>
                      <a:lnTo>
                        <a:pt x="540" y="95"/>
                      </a:lnTo>
                      <a:lnTo>
                        <a:pt x="549" y="95"/>
                      </a:lnTo>
                      <a:lnTo>
                        <a:pt x="559" y="82"/>
                      </a:lnTo>
                      <a:lnTo>
                        <a:pt x="564" y="82"/>
                      </a:lnTo>
                      <a:lnTo>
                        <a:pt x="569" y="101"/>
                      </a:lnTo>
                      <a:lnTo>
                        <a:pt x="559" y="108"/>
                      </a:lnTo>
                      <a:lnTo>
                        <a:pt x="549" y="114"/>
                      </a:lnTo>
                      <a:lnTo>
                        <a:pt x="554" y="134"/>
                      </a:lnTo>
                      <a:lnTo>
                        <a:pt x="559" y="134"/>
                      </a:lnTo>
                      <a:lnTo>
                        <a:pt x="564" y="126"/>
                      </a:lnTo>
                      <a:lnTo>
                        <a:pt x="564" y="120"/>
                      </a:lnTo>
                      <a:lnTo>
                        <a:pt x="564" y="101"/>
                      </a:lnTo>
                      <a:lnTo>
                        <a:pt x="574" y="95"/>
                      </a:lnTo>
                      <a:lnTo>
                        <a:pt x="574" y="120"/>
                      </a:lnTo>
                      <a:lnTo>
                        <a:pt x="588" y="126"/>
                      </a:lnTo>
                      <a:lnTo>
                        <a:pt x="579" y="147"/>
                      </a:lnTo>
                      <a:lnTo>
                        <a:pt x="598" y="140"/>
                      </a:lnTo>
                      <a:lnTo>
                        <a:pt x="618" y="134"/>
                      </a:lnTo>
                      <a:lnTo>
                        <a:pt x="643" y="126"/>
                      </a:lnTo>
                      <a:lnTo>
                        <a:pt x="658" y="126"/>
                      </a:lnTo>
                      <a:lnTo>
                        <a:pt x="663" y="140"/>
                      </a:lnTo>
                      <a:lnTo>
                        <a:pt x="687" y="134"/>
                      </a:lnTo>
                      <a:lnTo>
                        <a:pt x="692" y="140"/>
                      </a:lnTo>
                      <a:lnTo>
                        <a:pt x="723" y="134"/>
                      </a:lnTo>
                      <a:lnTo>
                        <a:pt x="742" y="147"/>
                      </a:lnTo>
                      <a:lnTo>
                        <a:pt x="766" y="147"/>
                      </a:lnTo>
                      <a:lnTo>
                        <a:pt x="766" y="108"/>
                      </a:lnTo>
                      <a:lnTo>
                        <a:pt x="772" y="108"/>
                      </a:lnTo>
                      <a:lnTo>
                        <a:pt x="772" y="140"/>
                      </a:lnTo>
                      <a:lnTo>
                        <a:pt x="792" y="153"/>
                      </a:lnTo>
                      <a:lnTo>
                        <a:pt x="801" y="140"/>
                      </a:lnTo>
                      <a:lnTo>
                        <a:pt x="811" y="140"/>
                      </a:lnTo>
                      <a:lnTo>
                        <a:pt x="820" y="159"/>
                      </a:lnTo>
                      <a:lnTo>
                        <a:pt x="846" y="159"/>
                      </a:lnTo>
                      <a:lnTo>
                        <a:pt x="841" y="140"/>
                      </a:lnTo>
                      <a:lnTo>
                        <a:pt x="856" y="140"/>
                      </a:lnTo>
                      <a:lnTo>
                        <a:pt x="850" y="153"/>
                      </a:lnTo>
                      <a:lnTo>
                        <a:pt x="841" y="153"/>
                      </a:lnTo>
                      <a:lnTo>
                        <a:pt x="850" y="165"/>
                      </a:lnTo>
                      <a:lnTo>
                        <a:pt x="865" y="165"/>
                      </a:lnTo>
                      <a:lnTo>
                        <a:pt x="865" y="153"/>
                      </a:lnTo>
                      <a:lnTo>
                        <a:pt x="861" y="140"/>
                      </a:lnTo>
                      <a:lnTo>
                        <a:pt x="870" y="140"/>
                      </a:lnTo>
                      <a:lnTo>
                        <a:pt x="870" y="101"/>
                      </a:lnTo>
                      <a:lnTo>
                        <a:pt x="885" y="140"/>
                      </a:lnTo>
                      <a:lnTo>
                        <a:pt x="899" y="159"/>
                      </a:lnTo>
                      <a:lnTo>
                        <a:pt x="914" y="165"/>
                      </a:lnTo>
                      <a:lnTo>
                        <a:pt x="925" y="153"/>
                      </a:lnTo>
                      <a:lnTo>
                        <a:pt x="944" y="172"/>
                      </a:lnTo>
                      <a:lnTo>
                        <a:pt x="944" y="108"/>
                      </a:lnTo>
                      <a:lnTo>
                        <a:pt x="969" y="95"/>
                      </a:lnTo>
                      <a:lnTo>
                        <a:pt x="969" y="134"/>
                      </a:lnTo>
                      <a:lnTo>
                        <a:pt x="974" y="147"/>
                      </a:lnTo>
                      <a:lnTo>
                        <a:pt x="984" y="165"/>
                      </a:lnTo>
                      <a:lnTo>
                        <a:pt x="979" y="178"/>
                      </a:lnTo>
                      <a:lnTo>
                        <a:pt x="969" y="165"/>
                      </a:lnTo>
                      <a:lnTo>
                        <a:pt x="959" y="178"/>
                      </a:lnTo>
                      <a:lnTo>
                        <a:pt x="944" y="172"/>
                      </a:lnTo>
                      <a:lnTo>
                        <a:pt x="925" y="165"/>
                      </a:lnTo>
                      <a:lnTo>
                        <a:pt x="919" y="184"/>
                      </a:lnTo>
                      <a:lnTo>
                        <a:pt x="934" y="192"/>
                      </a:lnTo>
                      <a:lnTo>
                        <a:pt x="955" y="192"/>
                      </a:lnTo>
                      <a:lnTo>
                        <a:pt x="959" y="211"/>
                      </a:lnTo>
                      <a:lnTo>
                        <a:pt x="974" y="223"/>
                      </a:lnTo>
                      <a:lnTo>
                        <a:pt x="989" y="211"/>
                      </a:lnTo>
                      <a:lnTo>
                        <a:pt x="984" y="192"/>
                      </a:lnTo>
                      <a:lnTo>
                        <a:pt x="994" y="172"/>
                      </a:lnTo>
                      <a:lnTo>
                        <a:pt x="984" y="140"/>
                      </a:lnTo>
                      <a:lnTo>
                        <a:pt x="994" y="101"/>
                      </a:lnTo>
                      <a:lnTo>
                        <a:pt x="998" y="101"/>
                      </a:lnTo>
                      <a:lnTo>
                        <a:pt x="1009" y="120"/>
                      </a:lnTo>
                      <a:lnTo>
                        <a:pt x="998" y="126"/>
                      </a:lnTo>
                      <a:lnTo>
                        <a:pt x="1009" y="140"/>
                      </a:lnTo>
                      <a:lnTo>
                        <a:pt x="1028" y="134"/>
                      </a:lnTo>
                      <a:lnTo>
                        <a:pt x="1043" y="134"/>
                      </a:lnTo>
                      <a:lnTo>
                        <a:pt x="1033" y="153"/>
                      </a:lnTo>
                      <a:lnTo>
                        <a:pt x="1038" y="165"/>
                      </a:lnTo>
                      <a:lnTo>
                        <a:pt x="1018" y="172"/>
                      </a:lnTo>
                      <a:lnTo>
                        <a:pt x="1033" y="192"/>
                      </a:lnTo>
                      <a:lnTo>
                        <a:pt x="1043" y="211"/>
                      </a:lnTo>
                      <a:lnTo>
                        <a:pt x="1028" y="244"/>
                      </a:lnTo>
                      <a:lnTo>
                        <a:pt x="1004" y="230"/>
                      </a:lnTo>
                      <a:lnTo>
                        <a:pt x="998" y="264"/>
                      </a:lnTo>
                      <a:lnTo>
                        <a:pt x="1018" y="270"/>
                      </a:lnTo>
                      <a:lnTo>
                        <a:pt x="1009" y="283"/>
                      </a:lnTo>
                      <a:lnTo>
                        <a:pt x="994" y="264"/>
                      </a:lnTo>
                      <a:lnTo>
                        <a:pt x="994" y="283"/>
                      </a:lnTo>
                      <a:lnTo>
                        <a:pt x="1009" y="295"/>
                      </a:lnTo>
                      <a:lnTo>
                        <a:pt x="964" y="277"/>
                      </a:lnTo>
                      <a:lnTo>
                        <a:pt x="934" y="249"/>
                      </a:lnTo>
                      <a:lnTo>
                        <a:pt x="910" y="264"/>
                      </a:lnTo>
                      <a:lnTo>
                        <a:pt x="880" y="249"/>
                      </a:lnTo>
                      <a:lnTo>
                        <a:pt x="875" y="236"/>
                      </a:lnTo>
                      <a:lnTo>
                        <a:pt x="905" y="223"/>
                      </a:lnTo>
                      <a:lnTo>
                        <a:pt x="899" y="205"/>
                      </a:lnTo>
                      <a:lnTo>
                        <a:pt x="875" y="198"/>
                      </a:lnTo>
                      <a:lnTo>
                        <a:pt x="870" y="223"/>
                      </a:lnTo>
                      <a:lnTo>
                        <a:pt x="850" y="217"/>
                      </a:lnTo>
                      <a:lnTo>
                        <a:pt x="846" y="198"/>
                      </a:lnTo>
                      <a:lnTo>
                        <a:pt x="841" y="230"/>
                      </a:lnTo>
                      <a:lnTo>
                        <a:pt x="816" y="255"/>
                      </a:lnTo>
                      <a:lnTo>
                        <a:pt x="801" y="244"/>
                      </a:lnTo>
                      <a:lnTo>
                        <a:pt x="806" y="205"/>
                      </a:lnTo>
                      <a:lnTo>
                        <a:pt x="801" y="178"/>
                      </a:lnTo>
                      <a:lnTo>
                        <a:pt x="781" y="184"/>
                      </a:lnTo>
                      <a:lnTo>
                        <a:pt x="751" y="178"/>
                      </a:lnTo>
                      <a:lnTo>
                        <a:pt x="712" y="165"/>
                      </a:lnTo>
                      <a:lnTo>
                        <a:pt x="648" y="165"/>
                      </a:lnTo>
                      <a:lnTo>
                        <a:pt x="628" y="165"/>
                      </a:lnTo>
                      <a:lnTo>
                        <a:pt x="633" y="178"/>
                      </a:lnTo>
                      <a:lnTo>
                        <a:pt x="633" y="192"/>
                      </a:lnTo>
                      <a:lnTo>
                        <a:pt x="628" y="223"/>
                      </a:lnTo>
                      <a:lnTo>
                        <a:pt x="609" y="223"/>
                      </a:lnTo>
                      <a:lnTo>
                        <a:pt x="598" y="205"/>
                      </a:lnTo>
                      <a:lnTo>
                        <a:pt x="583" y="211"/>
                      </a:lnTo>
                      <a:lnTo>
                        <a:pt x="579" y="249"/>
                      </a:lnTo>
                      <a:lnTo>
                        <a:pt x="594" y="236"/>
                      </a:lnTo>
                      <a:lnTo>
                        <a:pt x="609" y="255"/>
                      </a:lnTo>
                      <a:lnTo>
                        <a:pt x="598" y="283"/>
                      </a:lnTo>
                      <a:lnTo>
                        <a:pt x="603" y="302"/>
                      </a:lnTo>
                      <a:lnTo>
                        <a:pt x="633" y="295"/>
                      </a:lnTo>
                      <a:lnTo>
                        <a:pt x="663" y="289"/>
                      </a:lnTo>
                      <a:lnTo>
                        <a:pt x="663" y="264"/>
                      </a:lnTo>
                      <a:lnTo>
                        <a:pt x="628" y="249"/>
                      </a:lnTo>
                      <a:lnTo>
                        <a:pt x="673" y="244"/>
                      </a:lnTo>
                      <a:lnTo>
                        <a:pt x="678" y="249"/>
                      </a:lnTo>
                      <a:lnTo>
                        <a:pt x="692" y="236"/>
                      </a:lnTo>
                      <a:lnTo>
                        <a:pt x="707" y="244"/>
                      </a:lnTo>
                      <a:lnTo>
                        <a:pt x="736" y="236"/>
                      </a:lnTo>
                      <a:lnTo>
                        <a:pt x="751" y="211"/>
                      </a:lnTo>
                      <a:lnTo>
                        <a:pt x="747" y="172"/>
                      </a:lnTo>
                      <a:lnTo>
                        <a:pt x="757" y="211"/>
                      </a:lnTo>
                      <a:lnTo>
                        <a:pt x="766" y="236"/>
                      </a:lnTo>
                      <a:lnTo>
                        <a:pt x="806" y="236"/>
                      </a:lnTo>
                      <a:lnTo>
                        <a:pt x="811" y="184"/>
                      </a:lnTo>
                      <a:lnTo>
                        <a:pt x="826" y="184"/>
                      </a:lnTo>
                      <a:lnTo>
                        <a:pt x="816" y="230"/>
                      </a:lnTo>
                      <a:lnTo>
                        <a:pt x="841" y="230"/>
                      </a:lnTo>
                      <a:lnTo>
                        <a:pt x="895" y="249"/>
                      </a:lnTo>
                      <a:lnTo>
                        <a:pt x="861" y="277"/>
                      </a:lnTo>
                      <a:lnTo>
                        <a:pt x="919" y="308"/>
                      </a:lnTo>
                      <a:lnTo>
                        <a:pt x="979" y="328"/>
                      </a:lnTo>
                      <a:lnTo>
                        <a:pt x="998" y="353"/>
                      </a:lnTo>
                      <a:lnTo>
                        <a:pt x="989" y="366"/>
                      </a:lnTo>
                      <a:lnTo>
                        <a:pt x="969" y="348"/>
                      </a:lnTo>
                      <a:lnTo>
                        <a:pt x="919" y="322"/>
                      </a:lnTo>
                      <a:lnTo>
                        <a:pt x="880" y="316"/>
                      </a:lnTo>
                      <a:lnTo>
                        <a:pt x="841" y="302"/>
                      </a:lnTo>
                      <a:lnTo>
                        <a:pt x="826" y="283"/>
                      </a:lnTo>
                      <a:lnTo>
                        <a:pt x="766" y="270"/>
                      </a:lnTo>
                      <a:lnTo>
                        <a:pt x="717" y="283"/>
                      </a:lnTo>
                      <a:lnTo>
                        <a:pt x="678" y="302"/>
                      </a:lnTo>
                      <a:lnTo>
                        <a:pt x="638" y="334"/>
                      </a:lnTo>
                      <a:lnTo>
                        <a:pt x="618" y="366"/>
                      </a:lnTo>
                      <a:lnTo>
                        <a:pt x="624" y="392"/>
                      </a:lnTo>
                      <a:lnTo>
                        <a:pt x="643" y="424"/>
                      </a:lnTo>
                      <a:lnTo>
                        <a:pt x="663" y="418"/>
                      </a:lnTo>
                      <a:lnTo>
                        <a:pt x="692" y="399"/>
                      </a:lnTo>
                      <a:lnTo>
                        <a:pt x="712" y="386"/>
                      </a:lnTo>
                      <a:lnTo>
                        <a:pt x="712" y="348"/>
                      </a:lnTo>
                      <a:lnTo>
                        <a:pt x="732" y="353"/>
                      </a:lnTo>
                      <a:lnTo>
                        <a:pt x="717" y="386"/>
                      </a:lnTo>
                      <a:lnTo>
                        <a:pt x="757" y="412"/>
                      </a:lnTo>
                      <a:lnTo>
                        <a:pt x="762" y="444"/>
                      </a:lnTo>
                      <a:lnTo>
                        <a:pt x="826" y="399"/>
                      </a:lnTo>
                      <a:lnTo>
                        <a:pt x="831" y="418"/>
                      </a:lnTo>
                      <a:lnTo>
                        <a:pt x="811" y="438"/>
                      </a:lnTo>
                      <a:lnTo>
                        <a:pt x="846" y="444"/>
                      </a:lnTo>
                      <a:lnTo>
                        <a:pt x="846" y="463"/>
                      </a:lnTo>
                      <a:lnTo>
                        <a:pt x="816" y="470"/>
                      </a:lnTo>
                      <a:lnTo>
                        <a:pt x="781" y="438"/>
                      </a:lnTo>
                      <a:lnTo>
                        <a:pt x="732" y="451"/>
                      </a:lnTo>
                      <a:lnTo>
                        <a:pt x="702" y="457"/>
                      </a:lnTo>
                      <a:lnTo>
                        <a:pt x="682" y="451"/>
                      </a:lnTo>
                      <a:lnTo>
                        <a:pt x="643" y="438"/>
                      </a:lnTo>
                      <a:lnTo>
                        <a:pt x="678" y="476"/>
                      </a:lnTo>
                      <a:lnTo>
                        <a:pt x="712" y="509"/>
                      </a:lnTo>
                      <a:lnTo>
                        <a:pt x="751" y="503"/>
                      </a:lnTo>
                      <a:lnTo>
                        <a:pt x="781" y="509"/>
                      </a:lnTo>
                      <a:lnTo>
                        <a:pt x="781" y="529"/>
                      </a:lnTo>
                      <a:lnTo>
                        <a:pt x="751" y="529"/>
                      </a:lnTo>
                      <a:lnTo>
                        <a:pt x="723" y="509"/>
                      </a:lnTo>
                      <a:lnTo>
                        <a:pt x="702" y="509"/>
                      </a:lnTo>
                      <a:lnTo>
                        <a:pt x="707" y="543"/>
                      </a:lnTo>
                      <a:lnTo>
                        <a:pt x="682" y="548"/>
                      </a:lnTo>
                      <a:lnTo>
                        <a:pt x="648" y="535"/>
                      </a:lnTo>
                      <a:lnTo>
                        <a:pt x="653" y="503"/>
                      </a:lnTo>
                      <a:lnTo>
                        <a:pt x="673" y="535"/>
                      </a:lnTo>
                      <a:lnTo>
                        <a:pt x="678" y="516"/>
                      </a:lnTo>
                      <a:lnTo>
                        <a:pt x="643" y="482"/>
                      </a:lnTo>
                      <a:lnTo>
                        <a:pt x="609" y="490"/>
                      </a:lnTo>
                      <a:lnTo>
                        <a:pt x="613" y="523"/>
                      </a:lnTo>
                      <a:lnTo>
                        <a:pt x="633" y="581"/>
                      </a:lnTo>
                      <a:lnTo>
                        <a:pt x="678" y="710"/>
                      </a:lnTo>
                      <a:lnTo>
                        <a:pt x="732" y="795"/>
                      </a:lnTo>
                      <a:lnTo>
                        <a:pt x="766" y="839"/>
                      </a:lnTo>
                      <a:lnTo>
                        <a:pt x="781" y="860"/>
                      </a:lnTo>
                      <a:lnTo>
                        <a:pt x="786" y="860"/>
                      </a:lnTo>
                      <a:lnTo>
                        <a:pt x="777" y="833"/>
                      </a:lnTo>
                      <a:lnTo>
                        <a:pt x="766" y="808"/>
                      </a:lnTo>
                      <a:lnTo>
                        <a:pt x="772" y="814"/>
                      </a:lnTo>
                      <a:lnTo>
                        <a:pt x="792" y="800"/>
                      </a:lnTo>
                      <a:lnTo>
                        <a:pt x="816" y="800"/>
                      </a:lnTo>
                      <a:lnTo>
                        <a:pt x="875" y="781"/>
                      </a:lnTo>
                      <a:lnTo>
                        <a:pt x="885" y="768"/>
                      </a:lnTo>
                      <a:lnTo>
                        <a:pt x="880" y="795"/>
                      </a:lnTo>
                      <a:lnTo>
                        <a:pt x="801" y="821"/>
                      </a:lnTo>
                      <a:lnTo>
                        <a:pt x="796" y="839"/>
                      </a:lnTo>
                      <a:lnTo>
                        <a:pt x="806" y="852"/>
                      </a:lnTo>
                      <a:lnTo>
                        <a:pt x="811" y="866"/>
                      </a:lnTo>
                      <a:lnTo>
                        <a:pt x="806" y="885"/>
                      </a:lnTo>
                      <a:lnTo>
                        <a:pt x="816" y="924"/>
                      </a:lnTo>
                      <a:lnTo>
                        <a:pt x="850" y="949"/>
                      </a:lnTo>
                      <a:lnTo>
                        <a:pt x="856" y="924"/>
                      </a:lnTo>
                      <a:lnTo>
                        <a:pt x="846" y="891"/>
                      </a:lnTo>
                      <a:lnTo>
                        <a:pt x="841" y="885"/>
                      </a:lnTo>
                      <a:lnTo>
                        <a:pt x="861" y="878"/>
                      </a:lnTo>
                      <a:lnTo>
                        <a:pt x="861" y="891"/>
                      </a:lnTo>
                      <a:lnTo>
                        <a:pt x="856" y="910"/>
                      </a:lnTo>
                      <a:lnTo>
                        <a:pt x="861" y="937"/>
                      </a:lnTo>
                      <a:lnTo>
                        <a:pt x="870" y="943"/>
                      </a:lnTo>
                      <a:lnTo>
                        <a:pt x="895" y="1014"/>
                      </a:lnTo>
                      <a:lnTo>
                        <a:pt x="899" y="1054"/>
                      </a:lnTo>
                      <a:lnTo>
                        <a:pt x="870" y="1098"/>
                      </a:lnTo>
                      <a:lnTo>
                        <a:pt x="865" y="1112"/>
                      </a:lnTo>
                      <a:lnTo>
                        <a:pt x="890" y="1087"/>
                      </a:lnTo>
                      <a:lnTo>
                        <a:pt x="905" y="1079"/>
                      </a:lnTo>
                      <a:lnTo>
                        <a:pt x="919" y="1079"/>
                      </a:lnTo>
                      <a:lnTo>
                        <a:pt x="934" y="1093"/>
                      </a:lnTo>
                      <a:lnTo>
                        <a:pt x="949" y="1079"/>
                      </a:lnTo>
                      <a:lnTo>
                        <a:pt x="929" y="1118"/>
                      </a:lnTo>
                      <a:lnTo>
                        <a:pt x="914" y="1112"/>
                      </a:lnTo>
                      <a:lnTo>
                        <a:pt x="905" y="1112"/>
                      </a:lnTo>
                      <a:lnTo>
                        <a:pt x="899" y="1131"/>
                      </a:lnTo>
                      <a:lnTo>
                        <a:pt x="885" y="1150"/>
                      </a:lnTo>
                      <a:lnTo>
                        <a:pt x="870" y="1158"/>
                      </a:lnTo>
                      <a:lnTo>
                        <a:pt x="875" y="1176"/>
                      </a:lnTo>
                      <a:lnTo>
                        <a:pt x="885" y="1176"/>
                      </a:lnTo>
                      <a:lnTo>
                        <a:pt x="890" y="1196"/>
                      </a:lnTo>
                      <a:lnTo>
                        <a:pt x="880" y="1196"/>
                      </a:lnTo>
                      <a:lnTo>
                        <a:pt x="870" y="1189"/>
                      </a:lnTo>
                      <a:lnTo>
                        <a:pt x="861" y="1164"/>
                      </a:lnTo>
                      <a:lnTo>
                        <a:pt x="850" y="1170"/>
                      </a:lnTo>
                      <a:lnTo>
                        <a:pt x="841" y="1208"/>
                      </a:lnTo>
                      <a:lnTo>
                        <a:pt x="841" y="1241"/>
                      </a:lnTo>
                      <a:lnTo>
                        <a:pt x="846" y="1287"/>
                      </a:lnTo>
                      <a:lnTo>
                        <a:pt x="846" y="1319"/>
                      </a:lnTo>
                      <a:lnTo>
                        <a:pt x="846" y="1344"/>
                      </a:lnTo>
                      <a:lnTo>
                        <a:pt x="865" y="1391"/>
                      </a:lnTo>
                      <a:lnTo>
                        <a:pt x="870" y="1404"/>
                      </a:lnTo>
                      <a:lnTo>
                        <a:pt x="998" y="1365"/>
                      </a:lnTo>
                      <a:lnTo>
                        <a:pt x="1018" y="1344"/>
                      </a:lnTo>
                      <a:lnTo>
                        <a:pt x="1028" y="1300"/>
                      </a:lnTo>
                      <a:lnTo>
                        <a:pt x="1024" y="1280"/>
                      </a:lnTo>
                      <a:lnTo>
                        <a:pt x="1028" y="1260"/>
                      </a:lnTo>
                      <a:lnTo>
                        <a:pt x="1028" y="1280"/>
                      </a:lnTo>
                      <a:lnTo>
                        <a:pt x="1063" y="1247"/>
                      </a:lnTo>
                      <a:lnTo>
                        <a:pt x="1079" y="1247"/>
                      </a:lnTo>
                      <a:lnTo>
                        <a:pt x="1079" y="1280"/>
                      </a:lnTo>
                      <a:lnTo>
                        <a:pt x="1063" y="1294"/>
                      </a:lnTo>
                      <a:lnTo>
                        <a:pt x="1052" y="1319"/>
                      </a:lnTo>
                      <a:lnTo>
                        <a:pt x="1063" y="1319"/>
                      </a:lnTo>
                      <a:lnTo>
                        <a:pt x="1048" y="1385"/>
                      </a:lnTo>
                      <a:lnTo>
                        <a:pt x="1038" y="1410"/>
                      </a:lnTo>
                      <a:lnTo>
                        <a:pt x="1033" y="1396"/>
                      </a:lnTo>
                      <a:lnTo>
                        <a:pt x="1013" y="1410"/>
                      </a:lnTo>
                      <a:lnTo>
                        <a:pt x="1004" y="1423"/>
                      </a:lnTo>
                      <a:lnTo>
                        <a:pt x="979" y="1423"/>
                      </a:lnTo>
                      <a:lnTo>
                        <a:pt x="979" y="1435"/>
                      </a:lnTo>
                      <a:lnTo>
                        <a:pt x="955" y="1423"/>
                      </a:lnTo>
                      <a:lnTo>
                        <a:pt x="919" y="1423"/>
                      </a:lnTo>
                      <a:lnTo>
                        <a:pt x="885" y="1448"/>
                      </a:lnTo>
                      <a:lnTo>
                        <a:pt x="875" y="1474"/>
                      </a:lnTo>
                      <a:lnTo>
                        <a:pt x="875" y="1500"/>
                      </a:lnTo>
                      <a:lnTo>
                        <a:pt x="880" y="1540"/>
                      </a:lnTo>
                      <a:lnTo>
                        <a:pt x="772" y="150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2" name="Freeform 8"/>
                <p:cNvSpPr>
                  <a:spLocks/>
                </p:cNvSpPr>
                <p:nvPr/>
              </p:nvSpPr>
              <p:spPr bwMode="ltGray">
                <a:xfrm>
                  <a:off x="4311" y="624"/>
                  <a:ext cx="1010" cy="2504"/>
                </a:xfrm>
                <a:custGeom>
                  <a:avLst/>
                  <a:gdLst/>
                  <a:ahLst/>
                  <a:cxnLst>
                    <a:cxn ang="0">
                      <a:pos x="257" y="2112"/>
                    </a:cxn>
                    <a:cxn ang="0">
                      <a:pos x="217" y="1969"/>
                    </a:cxn>
                    <a:cxn ang="0">
                      <a:pos x="262" y="1963"/>
                    </a:cxn>
                    <a:cxn ang="0">
                      <a:pos x="380" y="2015"/>
                    </a:cxn>
                    <a:cxn ang="0">
                      <a:pos x="445" y="1819"/>
                    </a:cxn>
                    <a:cxn ang="0">
                      <a:pos x="326" y="1663"/>
                    </a:cxn>
                    <a:cxn ang="0">
                      <a:pos x="183" y="1684"/>
                    </a:cxn>
                    <a:cxn ang="0">
                      <a:pos x="232" y="1578"/>
                    </a:cxn>
                    <a:cxn ang="0">
                      <a:pos x="202" y="1520"/>
                    </a:cxn>
                    <a:cxn ang="0">
                      <a:pos x="242" y="1501"/>
                    </a:cxn>
                    <a:cxn ang="0">
                      <a:pos x="262" y="1565"/>
                    </a:cxn>
                    <a:cxn ang="0">
                      <a:pos x="395" y="1690"/>
                    </a:cxn>
                    <a:cxn ang="0">
                      <a:pos x="455" y="1586"/>
                    </a:cxn>
                    <a:cxn ang="0">
                      <a:pos x="193" y="1364"/>
                    </a:cxn>
                    <a:cxn ang="0">
                      <a:pos x="212" y="1111"/>
                    </a:cxn>
                    <a:cxn ang="0">
                      <a:pos x="208" y="988"/>
                    </a:cxn>
                    <a:cxn ang="0">
                      <a:pos x="172" y="936"/>
                    </a:cxn>
                    <a:cxn ang="0">
                      <a:pos x="99" y="818"/>
                    </a:cxn>
                    <a:cxn ang="0">
                      <a:pos x="208" y="766"/>
                    </a:cxn>
                    <a:cxn ang="0">
                      <a:pos x="172" y="689"/>
                    </a:cxn>
                    <a:cxn ang="0">
                      <a:pos x="34" y="559"/>
                    </a:cxn>
                    <a:cxn ang="0">
                      <a:pos x="376" y="0"/>
                    </a:cxn>
                    <a:cxn ang="0">
                      <a:pos x="445" y="66"/>
                    </a:cxn>
                    <a:cxn ang="0">
                      <a:pos x="524" y="58"/>
                    </a:cxn>
                    <a:cxn ang="0">
                      <a:pos x="583" y="13"/>
                    </a:cxn>
                    <a:cxn ang="0">
                      <a:pos x="651" y="33"/>
                    </a:cxn>
                    <a:cxn ang="0">
                      <a:pos x="750" y="27"/>
                    </a:cxn>
                    <a:cxn ang="0">
                      <a:pos x="761" y="110"/>
                    </a:cxn>
                    <a:cxn ang="0">
                      <a:pos x="791" y="174"/>
                    </a:cxn>
                    <a:cxn ang="0">
                      <a:pos x="707" y="136"/>
                    </a:cxn>
                    <a:cxn ang="0">
                      <a:pos x="795" y="195"/>
                    </a:cxn>
                    <a:cxn ang="0">
                      <a:pos x="870" y="234"/>
                    </a:cxn>
                    <a:cxn ang="0">
                      <a:pos x="894" y="345"/>
                    </a:cxn>
                    <a:cxn ang="0">
                      <a:pos x="988" y="415"/>
                    </a:cxn>
                    <a:cxn ang="0">
                      <a:pos x="935" y="384"/>
                    </a:cxn>
                    <a:cxn ang="0">
                      <a:pos x="845" y="435"/>
                    </a:cxn>
                    <a:cxn ang="0">
                      <a:pos x="780" y="390"/>
                    </a:cxn>
                    <a:cxn ang="0">
                      <a:pos x="780" y="415"/>
                    </a:cxn>
                    <a:cxn ang="0">
                      <a:pos x="815" y="454"/>
                    </a:cxn>
                    <a:cxn ang="0">
                      <a:pos x="840" y="473"/>
                    </a:cxn>
                    <a:cxn ang="0">
                      <a:pos x="929" y="539"/>
                    </a:cxn>
                    <a:cxn ang="0">
                      <a:pos x="993" y="567"/>
                    </a:cxn>
                    <a:cxn ang="0">
                      <a:pos x="346" y="579"/>
                    </a:cxn>
                    <a:cxn ang="0">
                      <a:pos x="406" y="864"/>
                    </a:cxn>
                    <a:cxn ang="0">
                      <a:pos x="445" y="949"/>
                    </a:cxn>
                    <a:cxn ang="0">
                      <a:pos x="341" y="1027"/>
                    </a:cxn>
                    <a:cxn ang="0">
                      <a:pos x="326" y="949"/>
                    </a:cxn>
                    <a:cxn ang="0">
                      <a:pos x="341" y="1065"/>
                    </a:cxn>
                    <a:cxn ang="0">
                      <a:pos x="307" y="1144"/>
                    </a:cxn>
                    <a:cxn ang="0">
                      <a:pos x="316" y="1209"/>
                    </a:cxn>
                    <a:cxn ang="0">
                      <a:pos x="292" y="1314"/>
                    </a:cxn>
                    <a:cxn ang="0">
                      <a:pos x="406" y="1404"/>
                    </a:cxn>
                    <a:cxn ang="0">
                      <a:pos x="657" y="1547"/>
                    </a:cxn>
                    <a:cxn ang="0">
                      <a:pos x="613" y="1767"/>
                    </a:cxn>
                    <a:cxn ang="0">
                      <a:pos x="628" y="1748"/>
                    </a:cxn>
                    <a:cxn ang="0">
                      <a:pos x="666" y="1755"/>
                    </a:cxn>
                    <a:cxn ang="0">
                      <a:pos x="666" y="1617"/>
                    </a:cxn>
                    <a:cxn ang="0">
                      <a:pos x="638" y="1794"/>
                    </a:cxn>
                    <a:cxn ang="0">
                      <a:pos x="593" y="1844"/>
                    </a:cxn>
                    <a:cxn ang="0">
                      <a:pos x="514" y="1943"/>
                    </a:cxn>
                    <a:cxn ang="0">
                      <a:pos x="608" y="2029"/>
                    </a:cxn>
                    <a:cxn ang="0">
                      <a:pos x="356" y="2268"/>
                    </a:cxn>
                    <a:cxn ang="0">
                      <a:pos x="406" y="2503"/>
                    </a:cxn>
                  </a:cxnLst>
                  <a:rect l="0" t="0" r="r" b="b"/>
                  <a:pathLst>
                    <a:path w="1010" h="2504">
                      <a:moveTo>
                        <a:pt x="217" y="2450"/>
                      </a:moveTo>
                      <a:lnTo>
                        <a:pt x="183" y="2430"/>
                      </a:lnTo>
                      <a:lnTo>
                        <a:pt x="252" y="2209"/>
                      </a:lnTo>
                      <a:lnTo>
                        <a:pt x="257" y="2112"/>
                      </a:lnTo>
                      <a:lnTo>
                        <a:pt x="262" y="2105"/>
                      </a:lnTo>
                      <a:lnTo>
                        <a:pt x="326" y="2054"/>
                      </a:lnTo>
                      <a:lnTo>
                        <a:pt x="316" y="2029"/>
                      </a:lnTo>
                      <a:lnTo>
                        <a:pt x="217" y="1969"/>
                      </a:lnTo>
                      <a:lnTo>
                        <a:pt x="242" y="1975"/>
                      </a:lnTo>
                      <a:lnTo>
                        <a:pt x="247" y="1957"/>
                      </a:lnTo>
                      <a:lnTo>
                        <a:pt x="247" y="1904"/>
                      </a:lnTo>
                      <a:lnTo>
                        <a:pt x="262" y="1963"/>
                      </a:lnTo>
                      <a:lnTo>
                        <a:pt x="307" y="2008"/>
                      </a:lnTo>
                      <a:lnTo>
                        <a:pt x="326" y="2002"/>
                      </a:lnTo>
                      <a:lnTo>
                        <a:pt x="341" y="2035"/>
                      </a:lnTo>
                      <a:lnTo>
                        <a:pt x="380" y="2015"/>
                      </a:lnTo>
                      <a:lnTo>
                        <a:pt x="406" y="1969"/>
                      </a:lnTo>
                      <a:lnTo>
                        <a:pt x="430" y="1891"/>
                      </a:lnTo>
                      <a:lnTo>
                        <a:pt x="435" y="1877"/>
                      </a:lnTo>
                      <a:lnTo>
                        <a:pt x="445" y="1819"/>
                      </a:lnTo>
                      <a:lnTo>
                        <a:pt x="435" y="1788"/>
                      </a:lnTo>
                      <a:lnTo>
                        <a:pt x="425" y="1774"/>
                      </a:lnTo>
                      <a:lnTo>
                        <a:pt x="430" y="1755"/>
                      </a:lnTo>
                      <a:lnTo>
                        <a:pt x="326" y="1663"/>
                      </a:lnTo>
                      <a:lnTo>
                        <a:pt x="292" y="1663"/>
                      </a:lnTo>
                      <a:lnTo>
                        <a:pt x="296" y="1650"/>
                      </a:lnTo>
                      <a:lnTo>
                        <a:pt x="158" y="1709"/>
                      </a:lnTo>
                      <a:lnTo>
                        <a:pt x="183" y="1684"/>
                      </a:lnTo>
                      <a:lnTo>
                        <a:pt x="292" y="1644"/>
                      </a:lnTo>
                      <a:lnTo>
                        <a:pt x="262" y="1624"/>
                      </a:lnTo>
                      <a:lnTo>
                        <a:pt x="242" y="1611"/>
                      </a:lnTo>
                      <a:lnTo>
                        <a:pt x="232" y="1578"/>
                      </a:lnTo>
                      <a:lnTo>
                        <a:pt x="187" y="1559"/>
                      </a:lnTo>
                      <a:lnTo>
                        <a:pt x="178" y="1526"/>
                      </a:lnTo>
                      <a:lnTo>
                        <a:pt x="197" y="1553"/>
                      </a:lnTo>
                      <a:lnTo>
                        <a:pt x="202" y="1520"/>
                      </a:lnTo>
                      <a:lnTo>
                        <a:pt x="202" y="1404"/>
                      </a:lnTo>
                      <a:lnTo>
                        <a:pt x="232" y="1429"/>
                      </a:lnTo>
                      <a:lnTo>
                        <a:pt x="247" y="1481"/>
                      </a:lnTo>
                      <a:lnTo>
                        <a:pt x="242" y="1501"/>
                      </a:lnTo>
                      <a:lnTo>
                        <a:pt x="242" y="1520"/>
                      </a:lnTo>
                      <a:lnTo>
                        <a:pt x="271" y="1514"/>
                      </a:lnTo>
                      <a:lnTo>
                        <a:pt x="257" y="1547"/>
                      </a:lnTo>
                      <a:lnTo>
                        <a:pt x="262" y="1565"/>
                      </a:lnTo>
                      <a:lnTo>
                        <a:pt x="301" y="1605"/>
                      </a:lnTo>
                      <a:lnTo>
                        <a:pt x="307" y="1592"/>
                      </a:lnTo>
                      <a:lnTo>
                        <a:pt x="316" y="1624"/>
                      </a:lnTo>
                      <a:lnTo>
                        <a:pt x="395" y="1690"/>
                      </a:lnTo>
                      <a:lnTo>
                        <a:pt x="445" y="1709"/>
                      </a:lnTo>
                      <a:lnTo>
                        <a:pt x="484" y="1650"/>
                      </a:lnTo>
                      <a:lnTo>
                        <a:pt x="484" y="1624"/>
                      </a:lnTo>
                      <a:lnTo>
                        <a:pt x="455" y="1586"/>
                      </a:lnTo>
                      <a:lnTo>
                        <a:pt x="400" y="1540"/>
                      </a:lnTo>
                      <a:lnTo>
                        <a:pt x="316" y="1481"/>
                      </a:lnTo>
                      <a:lnTo>
                        <a:pt x="247" y="1410"/>
                      </a:lnTo>
                      <a:lnTo>
                        <a:pt x="193" y="1364"/>
                      </a:lnTo>
                      <a:lnTo>
                        <a:pt x="172" y="1299"/>
                      </a:lnTo>
                      <a:lnTo>
                        <a:pt x="168" y="1221"/>
                      </a:lnTo>
                      <a:lnTo>
                        <a:pt x="187" y="1157"/>
                      </a:lnTo>
                      <a:lnTo>
                        <a:pt x="212" y="1111"/>
                      </a:lnTo>
                      <a:lnTo>
                        <a:pt x="232" y="1085"/>
                      </a:lnTo>
                      <a:lnTo>
                        <a:pt x="262" y="988"/>
                      </a:lnTo>
                      <a:lnTo>
                        <a:pt x="247" y="968"/>
                      </a:lnTo>
                      <a:lnTo>
                        <a:pt x="208" y="988"/>
                      </a:lnTo>
                      <a:lnTo>
                        <a:pt x="168" y="994"/>
                      </a:lnTo>
                      <a:lnTo>
                        <a:pt x="99" y="988"/>
                      </a:lnTo>
                      <a:lnTo>
                        <a:pt x="168" y="955"/>
                      </a:lnTo>
                      <a:lnTo>
                        <a:pt x="172" y="936"/>
                      </a:lnTo>
                      <a:lnTo>
                        <a:pt x="228" y="930"/>
                      </a:lnTo>
                      <a:lnTo>
                        <a:pt x="228" y="910"/>
                      </a:lnTo>
                      <a:lnTo>
                        <a:pt x="144" y="891"/>
                      </a:lnTo>
                      <a:lnTo>
                        <a:pt x="99" y="818"/>
                      </a:lnTo>
                      <a:lnTo>
                        <a:pt x="129" y="747"/>
                      </a:lnTo>
                      <a:lnTo>
                        <a:pt x="222" y="832"/>
                      </a:lnTo>
                      <a:lnTo>
                        <a:pt x="232" y="805"/>
                      </a:lnTo>
                      <a:lnTo>
                        <a:pt x="208" y="766"/>
                      </a:lnTo>
                      <a:lnTo>
                        <a:pt x="217" y="741"/>
                      </a:lnTo>
                      <a:lnTo>
                        <a:pt x="183" y="708"/>
                      </a:lnTo>
                      <a:lnTo>
                        <a:pt x="163" y="734"/>
                      </a:lnTo>
                      <a:lnTo>
                        <a:pt x="172" y="689"/>
                      </a:lnTo>
                      <a:lnTo>
                        <a:pt x="158" y="650"/>
                      </a:lnTo>
                      <a:lnTo>
                        <a:pt x="84" y="623"/>
                      </a:lnTo>
                      <a:lnTo>
                        <a:pt x="30" y="610"/>
                      </a:lnTo>
                      <a:lnTo>
                        <a:pt x="34" y="559"/>
                      </a:lnTo>
                      <a:lnTo>
                        <a:pt x="0" y="332"/>
                      </a:lnTo>
                      <a:lnTo>
                        <a:pt x="370" y="13"/>
                      </a:lnTo>
                      <a:lnTo>
                        <a:pt x="361" y="46"/>
                      </a:lnTo>
                      <a:lnTo>
                        <a:pt x="376" y="0"/>
                      </a:lnTo>
                      <a:lnTo>
                        <a:pt x="380" y="27"/>
                      </a:lnTo>
                      <a:lnTo>
                        <a:pt x="400" y="58"/>
                      </a:lnTo>
                      <a:lnTo>
                        <a:pt x="440" y="39"/>
                      </a:lnTo>
                      <a:lnTo>
                        <a:pt x="445" y="66"/>
                      </a:lnTo>
                      <a:lnTo>
                        <a:pt x="484" y="46"/>
                      </a:lnTo>
                      <a:lnTo>
                        <a:pt x="494" y="66"/>
                      </a:lnTo>
                      <a:lnTo>
                        <a:pt x="514" y="39"/>
                      </a:lnTo>
                      <a:lnTo>
                        <a:pt x="524" y="58"/>
                      </a:lnTo>
                      <a:lnTo>
                        <a:pt x="539" y="27"/>
                      </a:lnTo>
                      <a:lnTo>
                        <a:pt x="558" y="13"/>
                      </a:lnTo>
                      <a:lnTo>
                        <a:pt x="568" y="27"/>
                      </a:lnTo>
                      <a:lnTo>
                        <a:pt x="583" y="13"/>
                      </a:lnTo>
                      <a:lnTo>
                        <a:pt x="598" y="39"/>
                      </a:lnTo>
                      <a:lnTo>
                        <a:pt x="617" y="39"/>
                      </a:lnTo>
                      <a:lnTo>
                        <a:pt x="628" y="13"/>
                      </a:lnTo>
                      <a:lnTo>
                        <a:pt x="651" y="33"/>
                      </a:lnTo>
                      <a:lnTo>
                        <a:pt x="662" y="52"/>
                      </a:lnTo>
                      <a:lnTo>
                        <a:pt x="707" y="39"/>
                      </a:lnTo>
                      <a:lnTo>
                        <a:pt x="731" y="27"/>
                      </a:lnTo>
                      <a:lnTo>
                        <a:pt x="750" y="27"/>
                      </a:lnTo>
                      <a:lnTo>
                        <a:pt x="791" y="46"/>
                      </a:lnTo>
                      <a:lnTo>
                        <a:pt x="776" y="66"/>
                      </a:lnTo>
                      <a:lnTo>
                        <a:pt x="776" y="97"/>
                      </a:lnTo>
                      <a:lnTo>
                        <a:pt x="761" y="110"/>
                      </a:lnTo>
                      <a:lnTo>
                        <a:pt x="771" y="118"/>
                      </a:lnTo>
                      <a:lnTo>
                        <a:pt x="791" y="124"/>
                      </a:lnTo>
                      <a:lnTo>
                        <a:pt x="791" y="143"/>
                      </a:lnTo>
                      <a:lnTo>
                        <a:pt x="791" y="174"/>
                      </a:lnTo>
                      <a:lnTo>
                        <a:pt x="776" y="195"/>
                      </a:lnTo>
                      <a:lnTo>
                        <a:pt x="776" y="162"/>
                      </a:lnTo>
                      <a:lnTo>
                        <a:pt x="756" y="136"/>
                      </a:lnTo>
                      <a:lnTo>
                        <a:pt x="707" y="136"/>
                      </a:lnTo>
                      <a:lnTo>
                        <a:pt x="711" y="168"/>
                      </a:lnTo>
                      <a:lnTo>
                        <a:pt x="736" y="168"/>
                      </a:lnTo>
                      <a:lnTo>
                        <a:pt x="756" y="174"/>
                      </a:lnTo>
                      <a:lnTo>
                        <a:pt x="795" y="195"/>
                      </a:lnTo>
                      <a:lnTo>
                        <a:pt x="815" y="195"/>
                      </a:lnTo>
                      <a:lnTo>
                        <a:pt x="845" y="174"/>
                      </a:lnTo>
                      <a:lnTo>
                        <a:pt x="840" y="207"/>
                      </a:lnTo>
                      <a:lnTo>
                        <a:pt x="870" y="234"/>
                      </a:lnTo>
                      <a:lnTo>
                        <a:pt x="840" y="259"/>
                      </a:lnTo>
                      <a:lnTo>
                        <a:pt x="849" y="286"/>
                      </a:lnTo>
                      <a:lnTo>
                        <a:pt x="864" y="312"/>
                      </a:lnTo>
                      <a:lnTo>
                        <a:pt x="894" y="345"/>
                      </a:lnTo>
                      <a:lnTo>
                        <a:pt x="929" y="357"/>
                      </a:lnTo>
                      <a:lnTo>
                        <a:pt x="935" y="365"/>
                      </a:lnTo>
                      <a:lnTo>
                        <a:pt x="969" y="384"/>
                      </a:lnTo>
                      <a:lnTo>
                        <a:pt x="988" y="415"/>
                      </a:lnTo>
                      <a:lnTo>
                        <a:pt x="998" y="429"/>
                      </a:lnTo>
                      <a:lnTo>
                        <a:pt x="984" y="435"/>
                      </a:lnTo>
                      <a:lnTo>
                        <a:pt x="969" y="409"/>
                      </a:lnTo>
                      <a:lnTo>
                        <a:pt x="935" y="384"/>
                      </a:lnTo>
                      <a:lnTo>
                        <a:pt x="920" y="409"/>
                      </a:lnTo>
                      <a:lnTo>
                        <a:pt x="885" y="423"/>
                      </a:lnTo>
                      <a:lnTo>
                        <a:pt x="885" y="403"/>
                      </a:lnTo>
                      <a:lnTo>
                        <a:pt x="845" y="435"/>
                      </a:lnTo>
                      <a:lnTo>
                        <a:pt x="855" y="415"/>
                      </a:lnTo>
                      <a:lnTo>
                        <a:pt x="845" y="397"/>
                      </a:lnTo>
                      <a:lnTo>
                        <a:pt x="810" y="397"/>
                      </a:lnTo>
                      <a:lnTo>
                        <a:pt x="780" y="390"/>
                      </a:lnTo>
                      <a:lnTo>
                        <a:pt x="746" y="370"/>
                      </a:lnTo>
                      <a:lnTo>
                        <a:pt x="746" y="397"/>
                      </a:lnTo>
                      <a:lnTo>
                        <a:pt x="750" y="409"/>
                      </a:lnTo>
                      <a:lnTo>
                        <a:pt x="780" y="415"/>
                      </a:lnTo>
                      <a:lnTo>
                        <a:pt x="806" y="423"/>
                      </a:lnTo>
                      <a:lnTo>
                        <a:pt x="836" y="435"/>
                      </a:lnTo>
                      <a:lnTo>
                        <a:pt x="845" y="454"/>
                      </a:lnTo>
                      <a:lnTo>
                        <a:pt x="815" y="454"/>
                      </a:lnTo>
                      <a:lnTo>
                        <a:pt x="786" y="448"/>
                      </a:lnTo>
                      <a:lnTo>
                        <a:pt x="786" y="473"/>
                      </a:lnTo>
                      <a:lnTo>
                        <a:pt x="806" y="481"/>
                      </a:lnTo>
                      <a:lnTo>
                        <a:pt x="840" y="473"/>
                      </a:lnTo>
                      <a:lnTo>
                        <a:pt x="864" y="467"/>
                      </a:lnTo>
                      <a:lnTo>
                        <a:pt x="879" y="448"/>
                      </a:lnTo>
                      <a:lnTo>
                        <a:pt x="899" y="525"/>
                      </a:lnTo>
                      <a:lnTo>
                        <a:pt x="929" y="539"/>
                      </a:lnTo>
                      <a:lnTo>
                        <a:pt x="948" y="559"/>
                      </a:lnTo>
                      <a:lnTo>
                        <a:pt x="963" y="552"/>
                      </a:lnTo>
                      <a:lnTo>
                        <a:pt x="973" y="539"/>
                      </a:lnTo>
                      <a:lnTo>
                        <a:pt x="993" y="567"/>
                      </a:lnTo>
                      <a:lnTo>
                        <a:pt x="1009" y="573"/>
                      </a:lnTo>
                      <a:lnTo>
                        <a:pt x="840" y="592"/>
                      </a:lnTo>
                      <a:lnTo>
                        <a:pt x="602" y="552"/>
                      </a:lnTo>
                      <a:lnTo>
                        <a:pt x="346" y="579"/>
                      </a:lnTo>
                      <a:lnTo>
                        <a:pt x="316" y="734"/>
                      </a:lnTo>
                      <a:lnTo>
                        <a:pt x="376" y="878"/>
                      </a:lnTo>
                      <a:lnTo>
                        <a:pt x="385" y="845"/>
                      </a:lnTo>
                      <a:lnTo>
                        <a:pt x="406" y="864"/>
                      </a:lnTo>
                      <a:lnTo>
                        <a:pt x="391" y="922"/>
                      </a:lnTo>
                      <a:lnTo>
                        <a:pt x="410" y="949"/>
                      </a:lnTo>
                      <a:lnTo>
                        <a:pt x="430" y="891"/>
                      </a:lnTo>
                      <a:lnTo>
                        <a:pt x="445" y="949"/>
                      </a:lnTo>
                      <a:lnTo>
                        <a:pt x="435" y="1021"/>
                      </a:lnTo>
                      <a:lnTo>
                        <a:pt x="415" y="1052"/>
                      </a:lnTo>
                      <a:lnTo>
                        <a:pt x="380" y="1059"/>
                      </a:lnTo>
                      <a:lnTo>
                        <a:pt x="341" y="1027"/>
                      </a:lnTo>
                      <a:lnTo>
                        <a:pt x="356" y="1001"/>
                      </a:lnTo>
                      <a:lnTo>
                        <a:pt x="365" y="1001"/>
                      </a:lnTo>
                      <a:lnTo>
                        <a:pt x="376" y="955"/>
                      </a:lnTo>
                      <a:lnTo>
                        <a:pt x="326" y="949"/>
                      </a:lnTo>
                      <a:lnTo>
                        <a:pt x="316" y="994"/>
                      </a:lnTo>
                      <a:lnTo>
                        <a:pt x="326" y="1027"/>
                      </a:lnTo>
                      <a:lnTo>
                        <a:pt x="346" y="1040"/>
                      </a:lnTo>
                      <a:lnTo>
                        <a:pt x="341" y="1065"/>
                      </a:lnTo>
                      <a:lnTo>
                        <a:pt x="336" y="1085"/>
                      </a:lnTo>
                      <a:lnTo>
                        <a:pt x="331" y="1098"/>
                      </a:lnTo>
                      <a:lnTo>
                        <a:pt x="316" y="1085"/>
                      </a:lnTo>
                      <a:lnTo>
                        <a:pt x="307" y="1144"/>
                      </a:lnTo>
                      <a:lnTo>
                        <a:pt x="301" y="1163"/>
                      </a:lnTo>
                      <a:lnTo>
                        <a:pt x="296" y="1177"/>
                      </a:lnTo>
                      <a:lnTo>
                        <a:pt x="301" y="1202"/>
                      </a:lnTo>
                      <a:lnTo>
                        <a:pt x="316" y="1209"/>
                      </a:lnTo>
                      <a:lnTo>
                        <a:pt x="307" y="1235"/>
                      </a:lnTo>
                      <a:lnTo>
                        <a:pt x="286" y="1248"/>
                      </a:lnTo>
                      <a:lnTo>
                        <a:pt x="281" y="1273"/>
                      </a:lnTo>
                      <a:lnTo>
                        <a:pt x="292" y="1314"/>
                      </a:lnTo>
                      <a:lnTo>
                        <a:pt x="307" y="1339"/>
                      </a:lnTo>
                      <a:lnTo>
                        <a:pt x="326" y="1357"/>
                      </a:lnTo>
                      <a:lnTo>
                        <a:pt x="346" y="1351"/>
                      </a:lnTo>
                      <a:lnTo>
                        <a:pt x="406" y="1404"/>
                      </a:lnTo>
                      <a:lnTo>
                        <a:pt x="425" y="1429"/>
                      </a:lnTo>
                      <a:lnTo>
                        <a:pt x="533" y="1508"/>
                      </a:lnTo>
                      <a:lnTo>
                        <a:pt x="602" y="1495"/>
                      </a:lnTo>
                      <a:lnTo>
                        <a:pt x="657" y="1547"/>
                      </a:lnTo>
                      <a:lnTo>
                        <a:pt x="593" y="1644"/>
                      </a:lnTo>
                      <a:lnTo>
                        <a:pt x="543" y="1774"/>
                      </a:lnTo>
                      <a:lnTo>
                        <a:pt x="583" y="1774"/>
                      </a:lnTo>
                      <a:lnTo>
                        <a:pt x="613" y="1767"/>
                      </a:lnTo>
                      <a:lnTo>
                        <a:pt x="617" y="1650"/>
                      </a:lnTo>
                      <a:lnTo>
                        <a:pt x="617" y="1703"/>
                      </a:lnTo>
                      <a:lnTo>
                        <a:pt x="623" y="1722"/>
                      </a:lnTo>
                      <a:lnTo>
                        <a:pt x="628" y="1748"/>
                      </a:lnTo>
                      <a:lnTo>
                        <a:pt x="617" y="1767"/>
                      </a:lnTo>
                      <a:lnTo>
                        <a:pt x="623" y="1788"/>
                      </a:lnTo>
                      <a:lnTo>
                        <a:pt x="642" y="1755"/>
                      </a:lnTo>
                      <a:lnTo>
                        <a:pt x="666" y="1755"/>
                      </a:lnTo>
                      <a:lnTo>
                        <a:pt x="651" y="1578"/>
                      </a:lnTo>
                      <a:lnTo>
                        <a:pt x="666" y="1547"/>
                      </a:lnTo>
                      <a:lnTo>
                        <a:pt x="651" y="1605"/>
                      </a:lnTo>
                      <a:lnTo>
                        <a:pt x="666" y="1617"/>
                      </a:lnTo>
                      <a:lnTo>
                        <a:pt x="651" y="1670"/>
                      </a:lnTo>
                      <a:lnTo>
                        <a:pt x="662" y="1722"/>
                      </a:lnTo>
                      <a:lnTo>
                        <a:pt x="682" y="1767"/>
                      </a:lnTo>
                      <a:lnTo>
                        <a:pt x="638" y="1794"/>
                      </a:lnTo>
                      <a:lnTo>
                        <a:pt x="602" y="1813"/>
                      </a:lnTo>
                      <a:lnTo>
                        <a:pt x="647" y="1852"/>
                      </a:lnTo>
                      <a:lnTo>
                        <a:pt x="617" y="1858"/>
                      </a:lnTo>
                      <a:lnTo>
                        <a:pt x="593" y="1844"/>
                      </a:lnTo>
                      <a:lnTo>
                        <a:pt x="539" y="1833"/>
                      </a:lnTo>
                      <a:lnTo>
                        <a:pt x="533" y="1891"/>
                      </a:lnTo>
                      <a:lnTo>
                        <a:pt x="539" y="1904"/>
                      </a:lnTo>
                      <a:lnTo>
                        <a:pt x="514" y="1943"/>
                      </a:lnTo>
                      <a:lnTo>
                        <a:pt x="494" y="1983"/>
                      </a:lnTo>
                      <a:lnTo>
                        <a:pt x="494" y="2029"/>
                      </a:lnTo>
                      <a:lnTo>
                        <a:pt x="613" y="2008"/>
                      </a:lnTo>
                      <a:lnTo>
                        <a:pt x="608" y="2029"/>
                      </a:lnTo>
                      <a:lnTo>
                        <a:pt x="588" y="2047"/>
                      </a:lnTo>
                      <a:lnTo>
                        <a:pt x="484" y="2060"/>
                      </a:lnTo>
                      <a:lnTo>
                        <a:pt x="415" y="2170"/>
                      </a:lnTo>
                      <a:lnTo>
                        <a:pt x="356" y="2268"/>
                      </a:lnTo>
                      <a:lnTo>
                        <a:pt x="341" y="2287"/>
                      </a:lnTo>
                      <a:lnTo>
                        <a:pt x="341" y="2359"/>
                      </a:lnTo>
                      <a:lnTo>
                        <a:pt x="370" y="2353"/>
                      </a:lnTo>
                      <a:lnTo>
                        <a:pt x="406" y="2503"/>
                      </a:lnTo>
                      <a:lnTo>
                        <a:pt x="217" y="245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3" name="Freeform 9"/>
                <p:cNvSpPr>
                  <a:spLocks/>
                </p:cNvSpPr>
                <p:nvPr/>
              </p:nvSpPr>
              <p:spPr bwMode="ltGray">
                <a:xfrm>
                  <a:off x="4574" y="1061"/>
                  <a:ext cx="1197" cy="1121"/>
                </a:xfrm>
                <a:custGeom>
                  <a:avLst/>
                  <a:gdLst/>
                  <a:ahLst/>
                  <a:cxnLst>
                    <a:cxn ang="0">
                      <a:pos x="465" y="926"/>
                    </a:cxn>
                    <a:cxn ang="0">
                      <a:pos x="420" y="816"/>
                    </a:cxn>
                    <a:cxn ang="0">
                      <a:pos x="287" y="647"/>
                    </a:cxn>
                    <a:cxn ang="0">
                      <a:pos x="296" y="738"/>
                    </a:cxn>
                    <a:cxn ang="0">
                      <a:pos x="326" y="861"/>
                    </a:cxn>
                    <a:cxn ang="0">
                      <a:pos x="277" y="797"/>
                    </a:cxn>
                    <a:cxn ang="0">
                      <a:pos x="217" y="797"/>
                    </a:cxn>
                    <a:cxn ang="0">
                      <a:pos x="217" y="744"/>
                    </a:cxn>
                    <a:cxn ang="0">
                      <a:pos x="202" y="699"/>
                    </a:cxn>
                    <a:cxn ang="0">
                      <a:pos x="109" y="771"/>
                    </a:cxn>
                    <a:cxn ang="0">
                      <a:pos x="69" y="674"/>
                    </a:cxn>
                    <a:cxn ang="0">
                      <a:pos x="159" y="674"/>
                    </a:cxn>
                    <a:cxn ang="0">
                      <a:pos x="202" y="641"/>
                    </a:cxn>
                    <a:cxn ang="0">
                      <a:pos x="247" y="595"/>
                    </a:cxn>
                    <a:cxn ang="0">
                      <a:pos x="223" y="512"/>
                    </a:cxn>
                    <a:cxn ang="0">
                      <a:pos x="202" y="460"/>
                    </a:cxn>
                    <a:cxn ang="0">
                      <a:pos x="118" y="396"/>
                    </a:cxn>
                    <a:cxn ang="0">
                      <a:pos x="307" y="13"/>
                    </a:cxn>
                    <a:cxn ang="0">
                      <a:pos x="842" y="156"/>
                    </a:cxn>
                    <a:cxn ang="0">
                      <a:pos x="881" y="168"/>
                    </a:cxn>
                    <a:cxn ang="0">
                      <a:pos x="976" y="162"/>
                    </a:cxn>
                    <a:cxn ang="0">
                      <a:pos x="985" y="220"/>
                    </a:cxn>
                    <a:cxn ang="0">
                      <a:pos x="1070" y="272"/>
                    </a:cxn>
                    <a:cxn ang="0">
                      <a:pos x="1109" y="305"/>
                    </a:cxn>
                    <a:cxn ang="0">
                      <a:pos x="1040" y="285"/>
                    </a:cxn>
                    <a:cxn ang="0">
                      <a:pos x="1005" y="337"/>
                    </a:cxn>
                    <a:cxn ang="0">
                      <a:pos x="926" y="285"/>
                    </a:cxn>
                    <a:cxn ang="0">
                      <a:pos x="1040" y="375"/>
                    </a:cxn>
                    <a:cxn ang="0">
                      <a:pos x="1196" y="460"/>
                    </a:cxn>
                    <a:cxn ang="0">
                      <a:pos x="1094" y="454"/>
                    </a:cxn>
                    <a:cxn ang="0">
                      <a:pos x="1196" y="500"/>
                    </a:cxn>
                    <a:cxn ang="0">
                      <a:pos x="1196" y="637"/>
                    </a:cxn>
                    <a:cxn ang="0">
                      <a:pos x="1134" y="724"/>
                    </a:cxn>
                    <a:cxn ang="0">
                      <a:pos x="1173" y="816"/>
                    </a:cxn>
                    <a:cxn ang="0">
                      <a:pos x="1104" y="764"/>
                    </a:cxn>
                    <a:cxn ang="0">
                      <a:pos x="1074" y="666"/>
                    </a:cxn>
                    <a:cxn ang="0">
                      <a:pos x="965" y="692"/>
                    </a:cxn>
                    <a:cxn ang="0">
                      <a:pos x="931" y="816"/>
                    </a:cxn>
                    <a:cxn ang="0">
                      <a:pos x="881" y="705"/>
                    </a:cxn>
                    <a:cxn ang="0">
                      <a:pos x="832" y="791"/>
                    </a:cxn>
                    <a:cxn ang="0">
                      <a:pos x="822" y="783"/>
                    </a:cxn>
                    <a:cxn ang="0">
                      <a:pos x="768" y="849"/>
                    </a:cxn>
                    <a:cxn ang="0">
                      <a:pos x="634" y="771"/>
                    </a:cxn>
                    <a:cxn ang="0">
                      <a:pos x="624" y="822"/>
                    </a:cxn>
                    <a:cxn ang="0">
                      <a:pos x="728" y="893"/>
                    </a:cxn>
                    <a:cxn ang="0">
                      <a:pos x="649" y="918"/>
                    </a:cxn>
                    <a:cxn ang="0">
                      <a:pos x="866" y="959"/>
                    </a:cxn>
                    <a:cxn ang="0">
                      <a:pos x="733" y="959"/>
                    </a:cxn>
                    <a:cxn ang="0">
                      <a:pos x="733" y="997"/>
                    </a:cxn>
                    <a:cxn ang="0">
                      <a:pos x="782" y="1003"/>
                    </a:cxn>
                    <a:cxn ang="0">
                      <a:pos x="668" y="1003"/>
                    </a:cxn>
                    <a:cxn ang="0">
                      <a:pos x="624" y="1055"/>
                    </a:cxn>
                    <a:cxn ang="0">
                      <a:pos x="410" y="1049"/>
                    </a:cxn>
                    <a:cxn ang="0">
                      <a:pos x="615" y="1074"/>
                    </a:cxn>
                    <a:cxn ang="0">
                      <a:pos x="376" y="1094"/>
                    </a:cxn>
                  </a:cxnLst>
                  <a:rect l="0" t="0" r="r" b="b"/>
                  <a:pathLst>
                    <a:path w="1197" h="1121">
                      <a:moveTo>
                        <a:pt x="336" y="1036"/>
                      </a:moveTo>
                      <a:lnTo>
                        <a:pt x="376" y="1003"/>
                      </a:lnTo>
                      <a:lnTo>
                        <a:pt x="430" y="926"/>
                      </a:lnTo>
                      <a:lnTo>
                        <a:pt x="465" y="926"/>
                      </a:lnTo>
                      <a:lnTo>
                        <a:pt x="474" y="893"/>
                      </a:lnTo>
                      <a:lnTo>
                        <a:pt x="445" y="875"/>
                      </a:lnTo>
                      <a:lnTo>
                        <a:pt x="445" y="829"/>
                      </a:lnTo>
                      <a:lnTo>
                        <a:pt x="420" y="816"/>
                      </a:lnTo>
                      <a:lnTo>
                        <a:pt x="346" y="724"/>
                      </a:lnTo>
                      <a:lnTo>
                        <a:pt x="356" y="705"/>
                      </a:lnTo>
                      <a:lnTo>
                        <a:pt x="307" y="641"/>
                      </a:lnTo>
                      <a:lnTo>
                        <a:pt x="287" y="647"/>
                      </a:lnTo>
                      <a:lnTo>
                        <a:pt x="277" y="680"/>
                      </a:lnTo>
                      <a:lnTo>
                        <a:pt x="287" y="699"/>
                      </a:lnTo>
                      <a:lnTo>
                        <a:pt x="296" y="705"/>
                      </a:lnTo>
                      <a:lnTo>
                        <a:pt x="296" y="738"/>
                      </a:lnTo>
                      <a:lnTo>
                        <a:pt x="287" y="732"/>
                      </a:lnTo>
                      <a:lnTo>
                        <a:pt x="311" y="797"/>
                      </a:lnTo>
                      <a:lnTo>
                        <a:pt x="336" y="829"/>
                      </a:lnTo>
                      <a:lnTo>
                        <a:pt x="326" y="861"/>
                      </a:lnTo>
                      <a:lnTo>
                        <a:pt x="316" y="816"/>
                      </a:lnTo>
                      <a:lnTo>
                        <a:pt x="296" y="835"/>
                      </a:lnTo>
                      <a:lnTo>
                        <a:pt x="292" y="804"/>
                      </a:lnTo>
                      <a:lnTo>
                        <a:pt x="277" y="797"/>
                      </a:lnTo>
                      <a:lnTo>
                        <a:pt x="267" y="816"/>
                      </a:lnTo>
                      <a:lnTo>
                        <a:pt x="257" y="797"/>
                      </a:lnTo>
                      <a:lnTo>
                        <a:pt x="257" y="777"/>
                      </a:lnTo>
                      <a:lnTo>
                        <a:pt x="217" y="797"/>
                      </a:lnTo>
                      <a:lnTo>
                        <a:pt x="202" y="783"/>
                      </a:lnTo>
                      <a:lnTo>
                        <a:pt x="242" y="764"/>
                      </a:lnTo>
                      <a:lnTo>
                        <a:pt x="247" y="744"/>
                      </a:lnTo>
                      <a:lnTo>
                        <a:pt x="217" y="744"/>
                      </a:lnTo>
                      <a:lnTo>
                        <a:pt x="208" y="771"/>
                      </a:lnTo>
                      <a:lnTo>
                        <a:pt x="174" y="744"/>
                      </a:lnTo>
                      <a:lnTo>
                        <a:pt x="212" y="718"/>
                      </a:lnTo>
                      <a:lnTo>
                        <a:pt x="202" y="699"/>
                      </a:lnTo>
                      <a:lnTo>
                        <a:pt x="174" y="711"/>
                      </a:lnTo>
                      <a:lnTo>
                        <a:pt x="159" y="732"/>
                      </a:lnTo>
                      <a:lnTo>
                        <a:pt x="159" y="744"/>
                      </a:lnTo>
                      <a:lnTo>
                        <a:pt x="109" y="771"/>
                      </a:lnTo>
                      <a:lnTo>
                        <a:pt x="109" y="738"/>
                      </a:lnTo>
                      <a:lnTo>
                        <a:pt x="69" y="758"/>
                      </a:lnTo>
                      <a:lnTo>
                        <a:pt x="75" y="711"/>
                      </a:lnTo>
                      <a:lnTo>
                        <a:pt x="69" y="674"/>
                      </a:lnTo>
                      <a:lnTo>
                        <a:pt x="88" y="680"/>
                      </a:lnTo>
                      <a:lnTo>
                        <a:pt x="94" y="699"/>
                      </a:lnTo>
                      <a:lnTo>
                        <a:pt x="118" y="686"/>
                      </a:lnTo>
                      <a:lnTo>
                        <a:pt x="159" y="674"/>
                      </a:lnTo>
                      <a:lnTo>
                        <a:pt x="174" y="680"/>
                      </a:lnTo>
                      <a:lnTo>
                        <a:pt x="178" y="635"/>
                      </a:lnTo>
                      <a:lnTo>
                        <a:pt x="193" y="666"/>
                      </a:lnTo>
                      <a:lnTo>
                        <a:pt x="202" y="641"/>
                      </a:lnTo>
                      <a:lnTo>
                        <a:pt x="217" y="622"/>
                      </a:lnTo>
                      <a:lnTo>
                        <a:pt x="242" y="635"/>
                      </a:lnTo>
                      <a:lnTo>
                        <a:pt x="252" y="609"/>
                      </a:lnTo>
                      <a:lnTo>
                        <a:pt x="247" y="595"/>
                      </a:lnTo>
                      <a:lnTo>
                        <a:pt x="202" y="589"/>
                      </a:lnTo>
                      <a:lnTo>
                        <a:pt x="153" y="576"/>
                      </a:lnTo>
                      <a:lnTo>
                        <a:pt x="193" y="524"/>
                      </a:lnTo>
                      <a:lnTo>
                        <a:pt x="223" y="512"/>
                      </a:lnTo>
                      <a:lnTo>
                        <a:pt x="223" y="485"/>
                      </a:lnTo>
                      <a:lnTo>
                        <a:pt x="227" y="499"/>
                      </a:lnTo>
                      <a:lnTo>
                        <a:pt x="193" y="479"/>
                      </a:lnTo>
                      <a:lnTo>
                        <a:pt x="202" y="460"/>
                      </a:lnTo>
                      <a:lnTo>
                        <a:pt x="242" y="447"/>
                      </a:lnTo>
                      <a:lnTo>
                        <a:pt x="242" y="427"/>
                      </a:lnTo>
                      <a:lnTo>
                        <a:pt x="183" y="427"/>
                      </a:lnTo>
                      <a:lnTo>
                        <a:pt x="118" y="396"/>
                      </a:lnTo>
                      <a:lnTo>
                        <a:pt x="30" y="337"/>
                      </a:lnTo>
                      <a:lnTo>
                        <a:pt x="0" y="162"/>
                      </a:lnTo>
                      <a:lnTo>
                        <a:pt x="118" y="0"/>
                      </a:lnTo>
                      <a:lnTo>
                        <a:pt x="307" y="13"/>
                      </a:lnTo>
                      <a:lnTo>
                        <a:pt x="619" y="156"/>
                      </a:lnTo>
                      <a:lnTo>
                        <a:pt x="653" y="110"/>
                      </a:lnTo>
                      <a:lnTo>
                        <a:pt x="772" y="162"/>
                      </a:lnTo>
                      <a:lnTo>
                        <a:pt x="842" y="156"/>
                      </a:lnTo>
                      <a:lnTo>
                        <a:pt x="836" y="104"/>
                      </a:lnTo>
                      <a:lnTo>
                        <a:pt x="866" y="137"/>
                      </a:lnTo>
                      <a:lnTo>
                        <a:pt x="911" y="137"/>
                      </a:lnTo>
                      <a:lnTo>
                        <a:pt x="881" y="168"/>
                      </a:lnTo>
                      <a:lnTo>
                        <a:pt x="891" y="187"/>
                      </a:lnTo>
                      <a:lnTo>
                        <a:pt x="901" y="168"/>
                      </a:lnTo>
                      <a:lnTo>
                        <a:pt x="920" y="174"/>
                      </a:lnTo>
                      <a:lnTo>
                        <a:pt x="976" y="162"/>
                      </a:lnTo>
                      <a:lnTo>
                        <a:pt x="1000" y="201"/>
                      </a:lnTo>
                      <a:lnTo>
                        <a:pt x="971" y="201"/>
                      </a:lnTo>
                      <a:lnTo>
                        <a:pt x="950" y="220"/>
                      </a:lnTo>
                      <a:lnTo>
                        <a:pt x="985" y="220"/>
                      </a:lnTo>
                      <a:lnTo>
                        <a:pt x="1010" y="220"/>
                      </a:lnTo>
                      <a:lnTo>
                        <a:pt x="1025" y="201"/>
                      </a:lnTo>
                      <a:lnTo>
                        <a:pt x="1055" y="239"/>
                      </a:lnTo>
                      <a:lnTo>
                        <a:pt x="1070" y="272"/>
                      </a:lnTo>
                      <a:lnTo>
                        <a:pt x="1098" y="220"/>
                      </a:lnTo>
                      <a:lnTo>
                        <a:pt x="1098" y="253"/>
                      </a:lnTo>
                      <a:lnTo>
                        <a:pt x="1148" y="266"/>
                      </a:lnTo>
                      <a:lnTo>
                        <a:pt x="1109" y="305"/>
                      </a:lnTo>
                      <a:lnTo>
                        <a:pt x="1079" y="310"/>
                      </a:lnTo>
                      <a:lnTo>
                        <a:pt x="1059" y="343"/>
                      </a:lnTo>
                      <a:lnTo>
                        <a:pt x="1015" y="337"/>
                      </a:lnTo>
                      <a:lnTo>
                        <a:pt x="1040" y="285"/>
                      </a:lnTo>
                      <a:lnTo>
                        <a:pt x="1020" y="253"/>
                      </a:lnTo>
                      <a:lnTo>
                        <a:pt x="1005" y="278"/>
                      </a:lnTo>
                      <a:lnTo>
                        <a:pt x="1020" y="310"/>
                      </a:lnTo>
                      <a:lnTo>
                        <a:pt x="1005" y="337"/>
                      </a:lnTo>
                      <a:lnTo>
                        <a:pt x="1000" y="310"/>
                      </a:lnTo>
                      <a:lnTo>
                        <a:pt x="976" y="291"/>
                      </a:lnTo>
                      <a:lnTo>
                        <a:pt x="941" y="272"/>
                      </a:lnTo>
                      <a:lnTo>
                        <a:pt x="926" y="285"/>
                      </a:lnTo>
                      <a:lnTo>
                        <a:pt x="950" y="305"/>
                      </a:lnTo>
                      <a:lnTo>
                        <a:pt x="980" y="324"/>
                      </a:lnTo>
                      <a:lnTo>
                        <a:pt x="995" y="362"/>
                      </a:lnTo>
                      <a:lnTo>
                        <a:pt x="1040" y="375"/>
                      </a:lnTo>
                      <a:lnTo>
                        <a:pt x="1098" y="343"/>
                      </a:lnTo>
                      <a:lnTo>
                        <a:pt x="1109" y="375"/>
                      </a:lnTo>
                      <a:lnTo>
                        <a:pt x="1196" y="386"/>
                      </a:lnTo>
                      <a:lnTo>
                        <a:pt x="1196" y="460"/>
                      </a:lnTo>
                      <a:lnTo>
                        <a:pt x="1119" y="441"/>
                      </a:lnTo>
                      <a:lnTo>
                        <a:pt x="1084" y="421"/>
                      </a:lnTo>
                      <a:lnTo>
                        <a:pt x="1074" y="460"/>
                      </a:lnTo>
                      <a:lnTo>
                        <a:pt x="1094" y="454"/>
                      </a:lnTo>
                      <a:lnTo>
                        <a:pt x="1104" y="466"/>
                      </a:lnTo>
                      <a:lnTo>
                        <a:pt x="1098" y="493"/>
                      </a:lnTo>
                      <a:lnTo>
                        <a:pt x="1163" y="499"/>
                      </a:lnTo>
                      <a:lnTo>
                        <a:pt x="1196" y="500"/>
                      </a:lnTo>
                      <a:lnTo>
                        <a:pt x="1196" y="607"/>
                      </a:lnTo>
                      <a:lnTo>
                        <a:pt x="1169" y="603"/>
                      </a:lnTo>
                      <a:lnTo>
                        <a:pt x="1163" y="614"/>
                      </a:lnTo>
                      <a:lnTo>
                        <a:pt x="1196" y="637"/>
                      </a:lnTo>
                      <a:lnTo>
                        <a:pt x="1196" y="741"/>
                      </a:lnTo>
                      <a:lnTo>
                        <a:pt x="1154" y="744"/>
                      </a:lnTo>
                      <a:lnTo>
                        <a:pt x="1143" y="705"/>
                      </a:lnTo>
                      <a:lnTo>
                        <a:pt x="1134" y="724"/>
                      </a:lnTo>
                      <a:lnTo>
                        <a:pt x="1154" y="751"/>
                      </a:lnTo>
                      <a:lnTo>
                        <a:pt x="1193" y="777"/>
                      </a:lnTo>
                      <a:lnTo>
                        <a:pt x="1178" y="791"/>
                      </a:lnTo>
                      <a:lnTo>
                        <a:pt x="1173" y="816"/>
                      </a:lnTo>
                      <a:lnTo>
                        <a:pt x="1169" y="829"/>
                      </a:lnTo>
                      <a:lnTo>
                        <a:pt x="1109" y="797"/>
                      </a:lnTo>
                      <a:lnTo>
                        <a:pt x="1055" y="738"/>
                      </a:lnTo>
                      <a:lnTo>
                        <a:pt x="1104" y="764"/>
                      </a:lnTo>
                      <a:lnTo>
                        <a:pt x="1128" y="724"/>
                      </a:lnTo>
                      <a:lnTo>
                        <a:pt x="1070" y="711"/>
                      </a:lnTo>
                      <a:lnTo>
                        <a:pt x="1109" y="699"/>
                      </a:lnTo>
                      <a:lnTo>
                        <a:pt x="1074" y="666"/>
                      </a:lnTo>
                      <a:lnTo>
                        <a:pt x="1034" y="738"/>
                      </a:lnTo>
                      <a:lnTo>
                        <a:pt x="1025" y="699"/>
                      </a:lnTo>
                      <a:lnTo>
                        <a:pt x="1005" y="732"/>
                      </a:lnTo>
                      <a:lnTo>
                        <a:pt x="965" y="692"/>
                      </a:lnTo>
                      <a:lnTo>
                        <a:pt x="985" y="764"/>
                      </a:lnTo>
                      <a:lnTo>
                        <a:pt x="980" y="797"/>
                      </a:lnTo>
                      <a:lnTo>
                        <a:pt x="1049" y="810"/>
                      </a:lnTo>
                      <a:lnTo>
                        <a:pt x="931" y="816"/>
                      </a:lnTo>
                      <a:lnTo>
                        <a:pt x="985" y="810"/>
                      </a:lnTo>
                      <a:lnTo>
                        <a:pt x="961" y="744"/>
                      </a:lnTo>
                      <a:lnTo>
                        <a:pt x="901" y="732"/>
                      </a:lnTo>
                      <a:lnTo>
                        <a:pt x="881" y="705"/>
                      </a:lnTo>
                      <a:lnTo>
                        <a:pt x="866" y="764"/>
                      </a:lnTo>
                      <a:lnTo>
                        <a:pt x="920" y="777"/>
                      </a:lnTo>
                      <a:lnTo>
                        <a:pt x="876" y="783"/>
                      </a:lnTo>
                      <a:lnTo>
                        <a:pt x="832" y="791"/>
                      </a:lnTo>
                      <a:lnTo>
                        <a:pt x="857" y="758"/>
                      </a:lnTo>
                      <a:lnTo>
                        <a:pt x="842" y="705"/>
                      </a:lnTo>
                      <a:lnTo>
                        <a:pt x="813" y="732"/>
                      </a:lnTo>
                      <a:lnTo>
                        <a:pt x="822" y="783"/>
                      </a:lnTo>
                      <a:lnTo>
                        <a:pt x="778" y="804"/>
                      </a:lnTo>
                      <a:lnTo>
                        <a:pt x="891" y="835"/>
                      </a:lnTo>
                      <a:lnTo>
                        <a:pt x="782" y="829"/>
                      </a:lnTo>
                      <a:lnTo>
                        <a:pt x="768" y="849"/>
                      </a:lnTo>
                      <a:lnTo>
                        <a:pt x="738" y="822"/>
                      </a:lnTo>
                      <a:lnTo>
                        <a:pt x="718" y="849"/>
                      </a:lnTo>
                      <a:lnTo>
                        <a:pt x="664" y="758"/>
                      </a:lnTo>
                      <a:lnTo>
                        <a:pt x="634" y="771"/>
                      </a:lnTo>
                      <a:lnTo>
                        <a:pt x="615" y="861"/>
                      </a:lnTo>
                      <a:lnTo>
                        <a:pt x="698" y="804"/>
                      </a:lnTo>
                      <a:lnTo>
                        <a:pt x="673" y="835"/>
                      </a:lnTo>
                      <a:lnTo>
                        <a:pt x="624" y="822"/>
                      </a:lnTo>
                      <a:lnTo>
                        <a:pt x="619" y="861"/>
                      </a:lnTo>
                      <a:lnTo>
                        <a:pt x="624" y="893"/>
                      </a:lnTo>
                      <a:lnTo>
                        <a:pt x="664" y="822"/>
                      </a:lnTo>
                      <a:lnTo>
                        <a:pt x="728" y="893"/>
                      </a:lnTo>
                      <a:lnTo>
                        <a:pt x="793" y="855"/>
                      </a:lnTo>
                      <a:lnTo>
                        <a:pt x="757" y="901"/>
                      </a:lnTo>
                      <a:lnTo>
                        <a:pt x="698" y="913"/>
                      </a:lnTo>
                      <a:lnTo>
                        <a:pt x="649" y="918"/>
                      </a:lnTo>
                      <a:lnTo>
                        <a:pt x="604" y="1003"/>
                      </a:lnTo>
                      <a:lnTo>
                        <a:pt x="748" y="918"/>
                      </a:lnTo>
                      <a:lnTo>
                        <a:pt x="748" y="951"/>
                      </a:lnTo>
                      <a:lnTo>
                        <a:pt x="866" y="959"/>
                      </a:lnTo>
                      <a:lnTo>
                        <a:pt x="901" y="932"/>
                      </a:lnTo>
                      <a:lnTo>
                        <a:pt x="935" y="959"/>
                      </a:lnTo>
                      <a:lnTo>
                        <a:pt x="871" y="959"/>
                      </a:lnTo>
                      <a:lnTo>
                        <a:pt x="733" y="959"/>
                      </a:lnTo>
                      <a:lnTo>
                        <a:pt x="673" y="945"/>
                      </a:lnTo>
                      <a:lnTo>
                        <a:pt x="619" y="959"/>
                      </a:lnTo>
                      <a:lnTo>
                        <a:pt x="615" y="997"/>
                      </a:lnTo>
                      <a:lnTo>
                        <a:pt x="733" y="997"/>
                      </a:lnTo>
                      <a:lnTo>
                        <a:pt x="738" y="1009"/>
                      </a:lnTo>
                      <a:lnTo>
                        <a:pt x="757" y="990"/>
                      </a:lnTo>
                      <a:lnTo>
                        <a:pt x="806" y="997"/>
                      </a:lnTo>
                      <a:lnTo>
                        <a:pt x="782" y="1003"/>
                      </a:lnTo>
                      <a:lnTo>
                        <a:pt x="832" y="1042"/>
                      </a:lnTo>
                      <a:lnTo>
                        <a:pt x="768" y="1003"/>
                      </a:lnTo>
                      <a:lnTo>
                        <a:pt x="738" y="1009"/>
                      </a:lnTo>
                      <a:lnTo>
                        <a:pt x="668" y="1003"/>
                      </a:lnTo>
                      <a:lnTo>
                        <a:pt x="604" y="1009"/>
                      </a:lnTo>
                      <a:lnTo>
                        <a:pt x="649" y="1022"/>
                      </a:lnTo>
                      <a:lnTo>
                        <a:pt x="643" y="1055"/>
                      </a:lnTo>
                      <a:lnTo>
                        <a:pt x="624" y="1055"/>
                      </a:lnTo>
                      <a:lnTo>
                        <a:pt x="630" y="1036"/>
                      </a:lnTo>
                      <a:lnTo>
                        <a:pt x="579" y="1030"/>
                      </a:lnTo>
                      <a:lnTo>
                        <a:pt x="479" y="1003"/>
                      </a:lnTo>
                      <a:lnTo>
                        <a:pt x="410" y="1049"/>
                      </a:lnTo>
                      <a:lnTo>
                        <a:pt x="410" y="1068"/>
                      </a:lnTo>
                      <a:lnTo>
                        <a:pt x="539" y="1074"/>
                      </a:lnTo>
                      <a:lnTo>
                        <a:pt x="584" y="1061"/>
                      </a:lnTo>
                      <a:lnTo>
                        <a:pt x="615" y="1074"/>
                      </a:lnTo>
                      <a:lnTo>
                        <a:pt x="588" y="1080"/>
                      </a:lnTo>
                      <a:lnTo>
                        <a:pt x="534" y="1094"/>
                      </a:lnTo>
                      <a:lnTo>
                        <a:pt x="474" y="1080"/>
                      </a:lnTo>
                      <a:lnTo>
                        <a:pt x="376" y="1094"/>
                      </a:lnTo>
                      <a:lnTo>
                        <a:pt x="376" y="1120"/>
                      </a:lnTo>
                      <a:lnTo>
                        <a:pt x="336" y="1036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" name="Freeform 10"/>
                <p:cNvSpPr>
                  <a:spLocks/>
                </p:cNvSpPr>
                <p:nvPr/>
              </p:nvSpPr>
              <p:spPr bwMode="ltGray">
                <a:xfrm>
                  <a:off x="4759" y="1864"/>
                  <a:ext cx="357" cy="795"/>
                </a:xfrm>
                <a:custGeom>
                  <a:avLst/>
                  <a:gdLst/>
                  <a:ahLst/>
                  <a:cxnLst>
                    <a:cxn ang="0">
                      <a:pos x="232" y="728"/>
                    </a:cxn>
                    <a:cxn ang="0">
                      <a:pos x="160" y="787"/>
                    </a:cxn>
                    <a:cxn ang="0">
                      <a:pos x="356" y="605"/>
                    </a:cxn>
                    <a:cxn ang="0">
                      <a:pos x="340" y="605"/>
                    </a:cxn>
                    <a:cxn ang="0">
                      <a:pos x="291" y="605"/>
                    </a:cxn>
                    <a:cxn ang="0">
                      <a:pos x="311" y="527"/>
                    </a:cxn>
                    <a:cxn ang="0">
                      <a:pos x="276" y="542"/>
                    </a:cxn>
                    <a:cxn ang="0">
                      <a:pos x="218" y="624"/>
                    </a:cxn>
                    <a:cxn ang="0">
                      <a:pos x="214" y="387"/>
                    </a:cxn>
                    <a:cxn ang="0">
                      <a:pos x="238" y="289"/>
                    </a:cxn>
                    <a:cxn ang="0">
                      <a:pos x="296" y="211"/>
                    </a:cxn>
                    <a:cxn ang="0">
                      <a:pos x="252" y="251"/>
                    </a:cxn>
                    <a:cxn ang="0">
                      <a:pos x="276" y="200"/>
                    </a:cxn>
                    <a:cxn ang="0">
                      <a:pos x="243" y="167"/>
                    </a:cxn>
                    <a:cxn ang="0">
                      <a:pos x="258" y="135"/>
                    </a:cxn>
                    <a:cxn ang="0">
                      <a:pos x="243" y="109"/>
                    </a:cxn>
                    <a:cxn ang="0">
                      <a:pos x="218" y="78"/>
                    </a:cxn>
                    <a:cxn ang="0">
                      <a:pos x="77" y="0"/>
                    </a:cxn>
                    <a:cxn ang="0">
                      <a:pos x="190" y="78"/>
                    </a:cxn>
                    <a:cxn ang="0">
                      <a:pos x="199" y="115"/>
                    </a:cxn>
                    <a:cxn ang="0">
                      <a:pos x="160" y="71"/>
                    </a:cxn>
                    <a:cxn ang="0">
                      <a:pos x="121" y="90"/>
                    </a:cxn>
                    <a:cxn ang="0">
                      <a:pos x="140" y="103"/>
                    </a:cxn>
                    <a:cxn ang="0">
                      <a:pos x="194" y="129"/>
                    </a:cxn>
                    <a:cxn ang="0">
                      <a:pos x="194" y="161"/>
                    </a:cxn>
                    <a:cxn ang="0">
                      <a:pos x="160" y="148"/>
                    </a:cxn>
                    <a:cxn ang="0">
                      <a:pos x="107" y="180"/>
                    </a:cxn>
                    <a:cxn ang="0">
                      <a:pos x="155" y="167"/>
                    </a:cxn>
                    <a:cxn ang="0">
                      <a:pos x="199" y="192"/>
                    </a:cxn>
                    <a:cxn ang="0">
                      <a:pos x="184" y="192"/>
                    </a:cxn>
                    <a:cxn ang="0">
                      <a:pos x="150" y="192"/>
                    </a:cxn>
                    <a:cxn ang="0">
                      <a:pos x="150" y="251"/>
                    </a:cxn>
                    <a:cxn ang="0">
                      <a:pos x="111" y="219"/>
                    </a:cxn>
                    <a:cxn ang="0">
                      <a:pos x="96" y="142"/>
                    </a:cxn>
                    <a:cxn ang="0">
                      <a:pos x="107" y="103"/>
                    </a:cxn>
                    <a:cxn ang="0">
                      <a:pos x="77" y="109"/>
                    </a:cxn>
                    <a:cxn ang="0">
                      <a:pos x="77" y="161"/>
                    </a:cxn>
                    <a:cxn ang="0">
                      <a:pos x="34" y="154"/>
                    </a:cxn>
                    <a:cxn ang="0">
                      <a:pos x="77" y="219"/>
                    </a:cxn>
                    <a:cxn ang="0">
                      <a:pos x="53" y="257"/>
                    </a:cxn>
                    <a:cxn ang="0">
                      <a:pos x="116" y="257"/>
                    </a:cxn>
                    <a:cxn ang="0">
                      <a:pos x="63" y="283"/>
                    </a:cxn>
                    <a:cxn ang="0">
                      <a:pos x="116" y="283"/>
                    </a:cxn>
                    <a:cxn ang="0">
                      <a:pos x="160" y="310"/>
                    </a:cxn>
                    <a:cxn ang="0">
                      <a:pos x="199" y="272"/>
                    </a:cxn>
                    <a:cxn ang="0">
                      <a:pos x="184" y="316"/>
                    </a:cxn>
                    <a:cxn ang="0">
                      <a:pos x="136" y="297"/>
                    </a:cxn>
                    <a:cxn ang="0">
                      <a:pos x="180" y="406"/>
                    </a:cxn>
                    <a:cxn ang="0">
                      <a:pos x="170" y="445"/>
                    </a:cxn>
                    <a:cxn ang="0">
                      <a:pos x="118" y="692"/>
                    </a:cxn>
                  </a:cxnLst>
                  <a:rect l="0" t="0" r="r" b="b"/>
                  <a:pathLst>
                    <a:path w="357" h="795">
                      <a:moveTo>
                        <a:pt x="121" y="794"/>
                      </a:moveTo>
                      <a:lnTo>
                        <a:pt x="160" y="787"/>
                      </a:lnTo>
                      <a:lnTo>
                        <a:pt x="232" y="728"/>
                      </a:lnTo>
                      <a:lnTo>
                        <a:pt x="262" y="728"/>
                      </a:lnTo>
                      <a:lnTo>
                        <a:pt x="208" y="709"/>
                      </a:lnTo>
                      <a:lnTo>
                        <a:pt x="160" y="787"/>
                      </a:lnTo>
                      <a:lnTo>
                        <a:pt x="164" y="690"/>
                      </a:lnTo>
                      <a:lnTo>
                        <a:pt x="160" y="638"/>
                      </a:lnTo>
                      <a:lnTo>
                        <a:pt x="356" y="605"/>
                      </a:lnTo>
                      <a:lnTo>
                        <a:pt x="350" y="580"/>
                      </a:lnTo>
                      <a:lnTo>
                        <a:pt x="345" y="593"/>
                      </a:lnTo>
                      <a:lnTo>
                        <a:pt x="340" y="605"/>
                      </a:lnTo>
                      <a:lnTo>
                        <a:pt x="326" y="599"/>
                      </a:lnTo>
                      <a:lnTo>
                        <a:pt x="301" y="613"/>
                      </a:lnTo>
                      <a:lnTo>
                        <a:pt x="291" y="605"/>
                      </a:lnTo>
                      <a:lnTo>
                        <a:pt x="306" y="580"/>
                      </a:lnTo>
                      <a:lnTo>
                        <a:pt x="296" y="555"/>
                      </a:lnTo>
                      <a:lnTo>
                        <a:pt x="311" y="527"/>
                      </a:lnTo>
                      <a:lnTo>
                        <a:pt x="301" y="521"/>
                      </a:lnTo>
                      <a:lnTo>
                        <a:pt x="291" y="542"/>
                      </a:lnTo>
                      <a:lnTo>
                        <a:pt x="276" y="542"/>
                      </a:lnTo>
                      <a:lnTo>
                        <a:pt x="286" y="574"/>
                      </a:lnTo>
                      <a:lnTo>
                        <a:pt x="276" y="599"/>
                      </a:lnTo>
                      <a:lnTo>
                        <a:pt x="218" y="624"/>
                      </a:lnTo>
                      <a:lnTo>
                        <a:pt x="199" y="605"/>
                      </a:lnTo>
                      <a:lnTo>
                        <a:pt x="164" y="624"/>
                      </a:lnTo>
                      <a:lnTo>
                        <a:pt x="214" y="387"/>
                      </a:lnTo>
                      <a:lnTo>
                        <a:pt x="223" y="348"/>
                      </a:lnTo>
                      <a:lnTo>
                        <a:pt x="232" y="297"/>
                      </a:lnTo>
                      <a:lnTo>
                        <a:pt x="238" y="289"/>
                      </a:lnTo>
                      <a:lnTo>
                        <a:pt x="345" y="251"/>
                      </a:lnTo>
                      <a:lnTo>
                        <a:pt x="301" y="238"/>
                      </a:lnTo>
                      <a:lnTo>
                        <a:pt x="296" y="211"/>
                      </a:lnTo>
                      <a:lnTo>
                        <a:pt x="271" y="211"/>
                      </a:lnTo>
                      <a:lnTo>
                        <a:pt x="276" y="238"/>
                      </a:lnTo>
                      <a:lnTo>
                        <a:pt x="252" y="251"/>
                      </a:lnTo>
                      <a:lnTo>
                        <a:pt x="247" y="225"/>
                      </a:lnTo>
                      <a:lnTo>
                        <a:pt x="262" y="219"/>
                      </a:lnTo>
                      <a:lnTo>
                        <a:pt x="276" y="200"/>
                      </a:lnTo>
                      <a:lnTo>
                        <a:pt x="262" y="200"/>
                      </a:lnTo>
                      <a:lnTo>
                        <a:pt x="247" y="200"/>
                      </a:lnTo>
                      <a:lnTo>
                        <a:pt x="243" y="167"/>
                      </a:lnTo>
                      <a:lnTo>
                        <a:pt x="252" y="161"/>
                      </a:lnTo>
                      <a:lnTo>
                        <a:pt x="262" y="148"/>
                      </a:lnTo>
                      <a:lnTo>
                        <a:pt x="258" y="135"/>
                      </a:lnTo>
                      <a:lnTo>
                        <a:pt x="252" y="142"/>
                      </a:lnTo>
                      <a:lnTo>
                        <a:pt x="238" y="129"/>
                      </a:lnTo>
                      <a:lnTo>
                        <a:pt x="243" y="109"/>
                      </a:lnTo>
                      <a:lnTo>
                        <a:pt x="252" y="90"/>
                      </a:lnTo>
                      <a:lnTo>
                        <a:pt x="243" y="64"/>
                      </a:lnTo>
                      <a:lnTo>
                        <a:pt x="218" y="78"/>
                      </a:lnTo>
                      <a:lnTo>
                        <a:pt x="194" y="33"/>
                      </a:lnTo>
                      <a:lnTo>
                        <a:pt x="102" y="13"/>
                      </a:lnTo>
                      <a:lnTo>
                        <a:pt x="77" y="0"/>
                      </a:lnTo>
                      <a:lnTo>
                        <a:pt x="146" y="58"/>
                      </a:lnTo>
                      <a:lnTo>
                        <a:pt x="170" y="58"/>
                      </a:lnTo>
                      <a:lnTo>
                        <a:pt x="190" y="78"/>
                      </a:lnTo>
                      <a:lnTo>
                        <a:pt x="203" y="90"/>
                      </a:lnTo>
                      <a:lnTo>
                        <a:pt x="203" y="115"/>
                      </a:lnTo>
                      <a:lnTo>
                        <a:pt x="199" y="115"/>
                      </a:lnTo>
                      <a:lnTo>
                        <a:pt x="194" y="96"/>
                      </a:lnTo>
                      <a:lnTo>
                        <a:pt x="170" y="90"/>
                      </a:lnTo>
                      <a:lnTo>
                        <a:pt x="160" y="71"/>
                      </a:lnTo>
                      <a:lnTo>
                        <a:pt x="146" y="78"/>
                      </a:lnTo>
                      <a:lnTo>
                        <a:pt x="136" y="96"/>
                      </a:lnTo>
                      <a:lnTo>
                        <a:pt x="121" y="90"/>
                      </a:lnTo>
                      <a:lnTo>
                        <a:pt x="126" y="115"/>
                      </a:lnTo>
                      <a:lnTo>
                        <a:pt x="136" y="115"/>
                      </a:lnTo>
                      <a:lnTo>
                        <a:pt x="140" y="103"/>
                      </a:lnTo>
                      <a:lnTo>
                        <a:pt x="155" y="115"/>
                      </a:lnTo>
                      <a:lnTo>
                        <a:pt x="164" y="135"/>
                      </a:lnTo>
                      <a:lnTo>
                        <a:pt x="194" y="129"/>
                      </a:lnTo>
                      <a:lnTo>
                        <a:pt x="214" y="135"/>
                      </a:lnTo>
                      <a:lnTo>
                        <a:pt x="218" y="167"/>
                      </a:lnTo>
                      <a:lnTo>
                        <a:pt x="194" y="161"/>
                      </a:lnTo>
                      <a:lnTo>
                        <a:pt x="194" y="142"/>
                      </a:lnTo>
                      <a:lnTo>
                        <a:pt x="180" y="148"/>
                      </a:lnTo>
                      <a:lnTo>
                        <a:pt x="160" y="148"/>
                      </a:lnTo>
                      <a:lnTo>
                        <a:pt x="136" y="154"/>
                      </a:lnTo>
                      <a:lnTo>
                        <a:pt x="111" y="142"/>
                      </a:lnTo>
                      <a:lnTo>
                        <a:pt x="107" y="180"/>
                      </a:lnTo>
                      <a:lnTo>
                        <a:pt x="126" y="173"/>
                      </a:lnTo>
                      <a:lnTo>
                        <a:pt x="140" y="161"/>
                      </a:lnTo>
                      <a:lnTo>
                        <a:pt x="155" y="167"/>
                      </a:lnTo>
                      <a:lnTo>
                        <a:pt x="170" y="180"/>
                      </a:lnTo>
                      <a:lnTo>
                        <a:pt x="184" y="186"/>
                      </a:lnTo>
                      <a:lnTo>
                        <a:pt x="199" y="192"/>
                      </a:lnTo>
                      <a:lnTo>
                        <a:pt x="214" y="180"/>
                      </a:lnTo>
                      <a:lnTo>
                        <a:pt x="208" y="232"/>
                      </a:lnTo>
                      <a:lnTo>
                        <a:pt x="184" y="192"/>
                      </a:lnTo>
                      <a:lnTo>
                        <a:pt x="146" y="173"/>
                      </a:lnTo>
                      <a:lnTo>
                        <a:pt x="146" y="200"/>
                      </a:lnTo>
                      <a:lnTo>
                        <a:pt x="150" y="192"/>
                      </a:lnTo>
                      <a:lnTo>
                        <a:pt x="160" y="225"/>
                      </a:lnTo>
                      <a:lnTo>
                        <a:pt x="170" y="244"/>
                      </a:lnTo>
                      <a:lnTo>
                        <a:pt x="150" y="251"/>
                      </a:lnTo>
                      <a:lnTo>
                        <a:pt x="140" y="251"/>
                      </a:lnTo>
                      <a:lnTo>
                        <a:pt x="121" y="238"/>
                      </a:lnTo>
                      <a:lnTo>
                        <a:pt x="111" y="219"/>
                      </a:lnTo>
                      <a:lnTo>
                        <a:pt x="111" y="180"/>
                      </a:lnTo>
                      <a:lnTo>
                        <a:pt x="92" y="161"/>
                      </a:lnTo>
                      <a:lnTo>
                        <a:pt x="96" y="142"/>
                      </a:lnTo>
                      <a:lnTo>
                        <a:pt x="111" y="121"/>
                      </a:lnTo>
                      <a:lnTo>
                        <a:pt x="121" y="109"/>
                      </a:lnTo>
                      <a:lnTo>
                        <a:pt x="107" y="103"/>
                      </a:lnTo>
                      <a:lnTo>
                        <a:pt x="87" y="103"/>
                      </a:lnTo>
                      <a:lnTo>
                        <a:pt x="58" y="58"/>
                      </a:lnTo>
                      <a:lnTo>
                        <a:pt x="77" y="109"/>
                      </a:lnTo>
                      <a:lnTo>
                        <a:pt x="72" y="142"/>
                      </a:lnTo>
                      <a:lnTo>
                        <a:pt x="53" y="129"/>
                      </a:lnTo>
                      <a:lnTo>
                        <a:pt x="77" y="161"/>
                      </a:lnTo>
                      <a:lnTo>
                        <a:pt x="77" y="186"/>
                      </a:lnTo>
                      <a:lnTo>
                        <a:pt x="53" y="173"/>
                      </a:lnTo>
                      <a:lnTo>
                        <a:pt x="34" y="154"/>
                      </a:lnTo>
                      <a:lnTo>
                        <a:pt x="0" y="167"/>
                      </a:lnTo>
                      <a:lnTo>
                        <a:pt x="72" y="200"/>
                      </a:lnTo>
                      <a:lnTo>
                        <a:pt x="77" y="219"/>
                      </a:lnTo>
                      <a:lnTo>
                        <a:pt x="53" y="238"/>
                      </a:lnTo>
                      <a:lnTo>
                        <a:pt x="14" y="225"/>
                      </a:lnTo>
                      <a:lnTo>
                        <a:pt x="53" y="257"/>
                      </a:lnTo>
                      <a:lnTo>
                        <a:pt x="77" y="257"/>
                      </a:lnTo>
                      <a:lnTo>
                        <a:pt x="92" y="244"/>
                      </a:lnTo>
                      <a:lnTo>
                        <a:pt x="116" y="257"/>
                      </a:lnTo>
                      <a:lnTo>
                        <a:pt x="96" y="277"/>
                      </a:lnTo>
                      <a:lnTo>
                        <a:pt x="68" y="272"/>
                      </a:lnTo>
                      <a:lnTo>
                        <a:pt x="63" y="283"/>
                      </a:lnTo>
                      <a:lnTo>
                        <a:pt x="87" y="283"/>
                      </a:lnTo>
                      <a:lnTo>
                        <a:pt x="102" y="303"/>
                      </a:lnTo>
                      <a:lnTo>
                        <a:pt x="116" y="283"/>
                      </a:lnTo>
                      <a:lnTo>
                        <a:pt x="131" y="283"/>
                      </a:lnTo>
                      <a:lnTo>
                        <a:pt x="136" y="303"/>
                      </a:lnTo>
                      <a:lnTo>
                        <a:pt x="160" y="310"/>
                      </a:lnTo>
                      <a:lnTo>
                        <a:pt x="160" y="272"/>
                      </a:lnTo>
                      <a:lnTo>
                        <a:pt x="180" y="263"/>
                      </a:lnTo>
                      <a:lnTo>
                        <a:pt x="199" y="272"/>
                      </a:lnTo>
                      <a:lnTo>
                        <a:pt x="199" y="283"/>
                      </a:lnTo>
                      <a:lnTo>
                        <a:pt x="184" y="303"/>
                      </a:lnTo>
                      <a:lnTo>
                        <a:pt x="184" y="316"/>
                      </a:lnTo>
                      <a:lnTo>
                        <a:pt x="155" y="277"/>
                      </a:lnTo>
                      <a:lnTo>
                        <a:pt x="131" y="283"/>
                      </a:lnTo>
                      <a:lnTo>
                        <a:pt x="136" y="297"/>
                      </a:lnTo>
                      <a:lnTo>
                        <a:pt x="155" y="297"/>
                      </a:lnTo>
                      <a:lnTo>
                        <a:pt x="180" y="328"/>
                      </a:lnTo>
                      <a:lnTo>
                        <a:pt x="180" y="406"/>
                      </a:lnTo>
                      <a:lnTo>
                        <a:pt x="170" y="412"/>
                      </a:lnTo>
                      <a:lnTo>
                        <a:pt x="164" y="425"/>
                      </a:lnTo>
                      <a:lnTo>
                        <a:pt x="170" y="445"/>
                      </a:lnTo>
                      <a:lnTo>
                        <a:pt x="164" y="536"/>
                      </a:lnTo>
                      <a:lnTo>
                        <a:pt x="155" y="542"/>
                      </a:lnTo>
                      <a:lnTo>
                        <a:pt x="118" y="692"/>
                      </a:lnTo>
                      <a:lnTo>
                        <a:pt x="96" y="670"/>
                      </a:lnTo>
                      <a:lnTo>
                        <a:pt x="121" y="794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5" name="Freeform 11"/>
                <p:cNvSpPr>
                  <a:spLocks/>
                </p:cNvSpPr>
                <p:nvPr/>
              </p:nvSpPr>
              <p:spPr bwMode="ltGray">
                <a:xfrm>
                  <a:off x="4672" y="2067"/>
                  <a:ext cx="1082" cy="1052"/>
                </a:xfrm>
                <a:custGeom>
                  <a:avLst/>
                  <a:gdLst/>
                  <a:ahLst/>
                  <a:cxnLst>
                    <a:cxn ang="0">
                      <a:pos x="88" y="863"/>
                    </a:cxn>
                    <a:cxn ang="0">
                      <a:pos x="34" y="755"/>
                    </a:cxn>
                    <a:cxn ang="0">
                      <a:pos x="88" y="773"/>
                    </a:cxn>
                    <a:cxn ang="0">
                      <a:pos x="252" y="689"/>
                    </a:cxn>
                    <a:cxn ang="0">
                      <a:pos x="242" y="566"/>
                    </a:cxn>
                    <a:cxn ang="0">
                      <a:pos x="321" y="516"/>
                    </a:cxn>
                    <a:cxn ang="0">
                      <a:pos x="465" y="244"/>
                    </a:cxn>
                    <a:cxn ang="0">
                      <a:pos x="510" y="219"/>
                    </a:cxn>
                    <a:cxn ang="0">
                      <a:pos x="634" y="160"/>
                    </a:cxn>
                    <a:cxn ang="0">
                      <a:pos x="644" y="83"/>
                    </a:cxn>
                    <a:cxn ang="0">
                      <a:pos x="640" y="44"/>
                    </a:cxn>
                    <a:cxn ang="0">
                      <a:pos x="629" y="110"/>
                    </a:cxn>
                    <a:cxn ang="0">
                      <a:pos x="649" y="141"/>
                    </a:cxn>
                    <a:cxn ang="0">
                      <a:pos x="664" y="198"/>
                    </a:cxn>
                    <a:cxn ang="0">
                      <a:pos x="698" y="192"/>
                    </a:cxn>
                    <a:cxn ang="0">
                      <a:pos x="515" y="238"/>
                    </a:cxn>
                    <a:cxn ang="0">
                      <a:pos x="545" y="238"/>
                    </a:cxn>
                    <a:cxn ang="0">
                      <a:pos x="619" y="250"/>
                    </a:cxn>
                    <a:cxn ang="0">
                      <a:pos x="640" y="244"/>
                    </a:cxn>
                    <a:cxn ang="0">
                      <a:pos x="748" y="192"/>
                    </a:cxn>
                    <a:cxn ang="0">
                      <a:pos x="792" y="173"/>
                    </a:cxn>
                    <a:cxn ang="0">
                      <a:pos x="848" y="231"/>
                    </a:cxn>
                    <a:cxn ang="0">
                      <a:pos x="1026" y="187"/>
                    </a:cxn>
                    <a:cxn ang="0">
                      <a:pos x="872" y="244"/>
                    </a:cxn>
                    <a:cxn ang="0">
                      <a:pos x="812" y="269"/>
                    </a:cxn>
                    <a:cxn ang="0">
                      <a:pos x="797" y="231"/>
                    </a:cxn>
                    <a:cxn ang="0">
                      <a:pos x="733" y="231"/>
                    </a:cxn>
                    <a:cxn ang="0">
                      <a:pos x="629" y="269"/>
                    </a:cxn>
                    <a:cxn ang="0">
                      <a:pos x="610" y="269"/>
                    </a:cxn>
                    <a:cxn ang="0">
                      <a:pos x="619" y="315"/>
                    </a:cxn>
                    <a:cxn ang="0">
                      <a:pos x="595" y="340"/>
                    </a:cxn>
                    <a:cxn ang="0">
                      <a:pos x="541" y="308"/>
                    </a:cxn>
                    <a:cxn ang="0">
                      <a:pos x="515" y="374"/>
                    </a:cxn>
                    <a:cxn ang="0">
                      <a:pos x="461" y="367"/>
                    </a:cxn>
                    <a:cxn ang="0">
                      <a:pos x="510" y="374"/>
                    </a:cxn>
                    <a:cxn ang="0">
                      <a:pos x="610" y="340"/>
                    </a:cxn>
                    <a:cxn ang="0">
                      <a:pos x="683" y="348"/>
                    </a:cxn>
                    <a:cxn ang="0">
                      <a:pos x="762" y="289"/>
                    </a:cxn>
                    <a:cxn ang="0">
                      <a:pos x="783" y="283"/>
                    </a:cxn>
                    <a:cxn ang="0">
                      <a:pos x="917" y="219"/>
                    </a:cxn>
                    <a:cxn ang="0">
                      <a:pos x="1015" y="187"/>
                    </a:cxn>
                    <a:cxn ang="0">
                      <a:pos x="897" y="263"/>
                    </a:cxn>
                    <a:cxn ang="0">
                      <a:pos x="822" y="321"/>
                    </a:cxn>
                    <a:cxn ang="0">
                      <a:pos x="595" y="418"/>
                    </a:cxn>
                    <a:cxn ang="0">
                      <a:pos x="381" y="587"/>
                    </a:cxn>
                    <a:cxn ang="0">
                      <a:pos x="405" y="612"/>
                    </a:cxn>
                    <a:cxn ang="0">
                      <a:pos x="356" y="657"/>
                    </a:cxn>
                    <a:cxn ang="0">
                      <a:pos x="306" y="689"/>
                    </a:cxn>
                    <a:cxn ang="0">
                      <a:pos x="405" y="702"/>
                    </a:cxn>
                    <a:cxn ang="0">
                      <a:pos x="381" y="723"/>
                    </a:cxn>
                    <a:cxn ang="0">
                      <a:pos x="287" y="723"/>
                    </a:cxn>
                    <a:cxn ang="0">
                      <a:pos x="69" y="1006"/>
                    </a:cxn>
                    <a:cxn ang="0">
                      <a:pos x="306" y="1012"/>
                    </a:cxn>
                    <a:cxn ang="0">
                      <a:pos x="311" y="1044"/>
                    </a:cxn>
                    <a:cxn ang="0">
                      <a:pos x="178" y="1037"/>
                    </a:cxn>
                    <a:cxn ang="0">
                      <a:pos x="0" y="929"/>
                    </a:cxn>
                  </a:cxnLst>
                  <a:rect l="0" t="0" r="r" b="b"/>
                  <a:pathLst>
                    <a:path w="1082" h="1052">
                      <a:moveTo>
                        <a:pt x="0" y="929"/>
                      </a:moveTo>
                      <a:lnTo>
                        <a:pt x="75" y="902"/>
                      </a:lnTo>
                      <a:lnTo>
                        <a:pt x="88" y="863"/>
                      </a:lnTo>
                      <a:lnTo>
                        <a:pt x="148" y="825"/>
                      </a:lnTo>
                      <a:lnTo>
                        <a:pt x="19" y="792"/>
                      </a:lnTo>
                      <a:lnTo>
                        <a:pt x="34" y="755"/>
                      </a:lnTo>
                      <a:lnTo>
                        <a:pt x="69" y="787"/>
                      </a:lnTo>
                      <a:lnTo>
                        <a:pt x="128" y="742"/>
                      </a:lnTo>
                      <a:lnTo>
                        <a:pt x="88" y="773"/>
                      </a:lnTo>
                      <a:lnTo>
                        <a:pt x="103" y="792"/>
                      </a:lnTo>
                      <a:lnTo>
                        <a:pt x="143" y="798"/>
                      </a:lnTo>
                      <a:lnTo>
                        <a:pt x="252" y="689"/>
                      </a:lnTo>
                      <a:lnTo>
                        <a:pt x="227" y="663"/>
                      </a:lnTo>
                      <a:lnTo>
                        <a:pt x="208" y="593"/>
                      </a:lnTo>
                      <a:lnTo>
                        <a:pt x="242" y="566"/>
                      </a:lnTo>
                      <a:lnTo>
                        <a:pt x="268" y="630"/>
                      </a:lnTo>
                      <a:lnTo>
                        <a:pt x="281" y="618"/>
                      </a:lnTo>
                      <a:lnTo>
                        <a:pt x="321" y="516"/>
                      </a:lnTo>
                      <a:lnTo>
                        <a:pt x="440" y="399"/>
                      </a:lnTo>
                      <a:lnTo>
                        <a:pt x="435" y="321"/>
                      </a:lnTo>
                      <a:lnTo>
                        <a:pt x="465" y="244"/>
                      </a:lnTo>
                      <a:lnTo>
                        <a:pt x="461" y="212"/>
                      </a:lnTo>
                      <a:lnTo>
                        <a:pt x="485" y="225"/>
                      </a:lnTo>
                      <a:lnTo>
                        <a:pt x="510" y="219"/>
                      </a:lnTo>
                      <a:lnTo>
                        <a:pt x="610" y="187"/>
                      </a:lnTo>
                      <a:lnTo>
                        <a:pt x="644" y="179"/>
                      </a:lnTo>
                      <a:lnTo>
                        <a:pt x="634" y="160"/>
                      </a:lnTo>
                      <a:lnTo>
                        <a:pt x="614" y="141"/>
                      </a:lnTo>
                      <a:lnTo>
                        <a:pt x="625" y="102"/>
                      </a:lnTo>
                      <a:lnTo>
                        <a:pt x="644" y="83"/>
                      </a:lnTo>
                      <a:lnTo>
                        <a:pt x="629" y="52"/>
                      </a:lnTo>
                      <a:lnTo>
                        <a:pt x="649" y="0"/>
                      </a:lnTo>
                      <a:lnTo>
                        <a:pt x="640" y="44"/>
                      </a:lnTo>
                      <a:lnTo>
                        <a:pt x="659" y="71"/>
                      </a:lnTo>
                      <a:lnTo>
                        <a:pt x="649" y="102"/>
                      </a:lnTo>
                      <a:lnTo>
                        <a:pt x="629" y="110"/>
                      </a:lnTo>
                      <a:lnTo>
                        <a:pt x="629" y="135"/>
                      </a:lnTo>
                      <a:lnTo>
                        <a:pt x="640" y="148"/>
                      </a:lnTo>
                      <a:lnTo>
                        <a:pt x="649" y="141"/>
                      </a:lnTo>
                      <a:lnTo>
                        <a:pt x="649" y="154"/>
                      </a:lnTo>
                      <a:lnTo>
                        <a:pt x="649" y="187"/>
                      </a:lnTo>
                      <a:lnTo>
                        <a:pt x="664" y="198"/>
                      </a:lnTo>
                      <a:lnTo>
                        <a:pt x="689" y="187"/>
                      </a:lnTo>
                      <a:lnTo>
                        <a:pt x="728" y="135"/>
                      </a:lnTo>
                      <a:lnTo>
                        <a:pt x="698" y="192"/>
                      </a:lnTo>
                      <a:lnTo>
                        <a:pt x="683" y="212"/>
                      </a:lnTo>
                      <a:lnTo>
                        <a:pt x="625" y="212"/>
                      </a:lnTo>
                      <a:lnTo>
                        <a:pt x="515" y="238"/>
                      </a:lnTo>
                      <a:lnTo>
                        <a:pt x="504" y="269"/>
                      </a:lnTo>
                      <a:lnTo>
                        <a:pt x="550" y="269"/>
                      </a:lnTo>
                      <a:lnTo>
                        <a:pt x="545" y="238"/>
                      </a:lnTo>
                      <a:lnTo>
                        <a:pt x="560" y="238"/>
                      </a:lnTo>
                      <a:lnTo>
                        <a:pt x="569" y="258"/>
                      </a:lnTo>
                      <a:lnTo>
                        <a:pt x="619" y="250"/>
                      </a:lnTo>
                      <a:lnTo>
                        <a:pt x="610" y="219"/>
                      </a:lnTo>
                      <a:lnTo>
                        <a:pt x="629" y="225"/>
                      </a:lnTo>
                      <a:lnTo>
                        <a:pt x="640" y="244"/>
                      </a:lnTo>
                      <a:lnTo>
                        <a:pt x="708" y="225"/>
                      </a:lnTo>
                      <a:lnTo>
                        <a:pt x="714" y="198"/>
                      </a:lnTo>
                      <a:lnTo>
                        <a:pt x="748" y="192"/>
                      </a:lnTo>
                      <a:lnTo>
                        <a:pt x="748" y="219"/>
                      </a:lnTo>
                      <a:lnTo>
                        <a:pt x="773" y="212"/>
                      </a:lnTo>
                      <a:lnTo>
                        <a:pt x="792" y="173"/>
                      </a:lnTo>
                      <a:lnTo>
                        <a:pt x="807" y="198"/>
                      </a:lnTo>
                      <a:lnTo>
                        <a:pt x="833" y="206"/>
                      </a:lnTo>
                      <a:lnTo>
                        <a:pt x="848" y="231"/>
                      </a:lnTo>
                      <a:lnTo>
                        <a:pt x="872" y="225"/>
                      </a:lnTo>
                      <a:lnTo>
                        <a:pt x="891" y="238"/>
                      </a:lnTo>
                      <a:lnTo>
                        <a:pt x="1026" y="187"/>
                      </a:lnTo>
                      <a:lnTo>
                        <a:pt x="986" y="219"/>
                      </a:lnTo>
                      <a:lnTo>
                        <a:pt x="921" y="238"/>
                      </a:lnTo>
                      <a:lnTo>
                        <a:pt x="872" y="244"/>
                      </a:lnTo>
                      <a:lnTo>
                        <a:pt x="837" y="244"/>
                      </a:lnTo>
                      <a:lnTo>
                        <a:pt x="807" y="244"/>
                      </a:lnTo>
                      <a:lnTo>
                        <a:pt x="812" y="269"/>
                      </a:lnTo>
                      <a:lnTo>
                        <a:pt x="818" y="283"/>
                      </a:lnTo>
                      <a:lnTo>
                        <a:pt x="792" y="289"/>
                      </a:lnTo>
                      <a:lnTo>
                        <a:pt x="797" y="231"/>
                      </a:lnTo>
                      <a:lnTo>
                        <a:pt x="768" y="225"/>
                      </a:lnTo>
                      <a:lnTo>
                        <a:pt x="762" y="250"/>
                      </a:lnTo>
                      <a:lnTo>
                        <a:pt x="733" y="231"/>
                      </a:lnTo>
                      <a:lnTo>
                        <a:pt x="719" y="269"/>
                      </a:lnTo>
                      <a:lnTo>
                        <a:pt x="698" y="258"/>
                      </a:lnTo>
                      <a:lnTo>
                        <a:pt x="629" y="269"/>
                      </a:lnTo>
                      <a:lnTo>
                        <a:pt x="649" y="277"/>
                      </a:lnTo>
                      <a:lnTo>
                        <a:pt x="625" y="289"/>
                      </a:lnTo>
                      <a:lnTo>
                        <a:pt x="610" y="269"/>
                      </a:lnTo>
                      <a:lnTo>
                        <a:pt x="580" y="289"/>
                      </a:lnTo>
                      <a:lnTo>
                        <a:pt x="619" y="296"/>
                      </a:lnTo>
                      <a:lnTo>
                        <a:pt x="619" y="315"/>
                      </a:lnTo>
                      <a:lnTo>
                        <a:pt x="590" y="302"/>
                      </a:lnTo>
                      <a:lnTo>
                        <a:pt x="569" y="315"/>
                      </a:lnTo>
                      <a:lnTo>
                        <a:pt x="595" y="340"/>
                      </a:lnTo>
                      <a:lnTo>
                        <a:pt x="565" y="355"/>
                      </a:lnTo>
                      <a:lnTo>
                        <a:pt x="560" y="327"/>
                      </a:lnTo>
                      <a:lnTo>
                        <a:pt x="541" y="308"/>
                      </a:lnTo>
                      <a:lnTo>
                        <a:pt x="525" y="355"/>
                      </a:lnTo>
                      <a:lnTo>
                        <a:pt x="534" y="361"/>
                      </a:lnTo>
                      <a:lnTo>
                        <a:pt x="515" y="374"/>
                      </a:lnTo>
                      <a:lnTo>
                        <a:pt x="518" y="311"/>
                      </a:lnTo>
                      <a:lnTo>
                        <a:pt x="468" y="298"/>
                      </a:lnTo>
                      <a:lnTo>
                        <a:pt x="461" y="367"/>
                      </a:lnTo>
                      <a:lnTo>
                        <a:pt x="470" y="399"/>
                      </a:lnTo>
                      <a:lnTo>
                        <a:pt x="485" y="367"/>
                      </a:lnTo>
                      <a:lnTo>
                        <a:pt x="510" y="374"/>
                      </a:lnTo>
                      <a:lnTo>
                        <a:pt x="525" y="387"/>
                      </a:lnTo>
                      <a:lnTo>
                        <a:pt x="580" y="327"/>
                      </a:lnTo>
                      <a:lnTo>
                        <a:pt x="610" y="340"/>
                      </a:lnTo>
                      <a:lnTo>
                        <a:pt x="640" y="327"/>
                      </a:lnTo>
                      <a:lnTo>
                        <a:pt x="698" y="321"/>
                      </a:lnTo>
                      <a:lnTo>
                        <a:pt x="683" y="348"/>
                      </a:lnTo>
                      <a:lnTo>
                        <a:pt x="738" y="340"/>
                      </a:lnTo>
                      <a:lnTo>
                        <a:pt x="743" y="296"/>
                      </a:lnTo>
                      <a:lnTo>
                        <a:pt x="762" y="289"/>
                      </a:lnTo>
                      <a:lnTo>
                        <a:pt x="758" y="315"/>
                      </a:lnTo>
                      <a:lnTo>
                        <a:pt x="788" y="302"/>
                      </a:lnTo>
                      <a:lnTo>
                        <a:pt x="783" y="283"/>
                      </a:lnTo>
                      <a:lnTo>
                        <a:pt x="803" y="296"/>
                      </a:lnTo>
                      <a:lnTo>
                        <a:pt x="862" y="263"/>
                      </a:lnTo>
                      <a:lnTo>
                        <a:pt x="917" y="219"/>
                      </a:lnTo>
                      <a:lnTo>
                        <a:pt x="936" y="231"/>
                      </a:lnTo>
                      <a:lnTo>
                        <a:pt x="951" y="206"/>
                      </a:lnTo>
                      <a:lnTo>
                        <a:pt x="1015" y="187"/>
                      </a:lnTo>
                      <a:lnTo>
                        <a:pt x="1081" y="160"/>
                      </a:lnTo>
                      <a:lnTo>
                        <a:pt x="912" y="238"/>
                      </a:lnTo>
                      <a:lnTo>
                        <a:pt x="897" y="263"/>
                      </a:lnTo>
                      <a:lnTo>
                        <a:pt x="917" y="277"/>
                      </a:lnTo>
                      <a:lnTo>
                        <a:pt x="867" y="283"/>
                      </a:lnTo>
                      <a:lnTo>
                        <a:pt x="822" y="321"/>
                      </a:lnTo>
                      <a:lnTo>
                        <a:pt x="743" y="361"/>
                      </a:lnTo>
                      <a:lnTo>
                        <a:pt x="674" y="393"/>
                      </a:lnTo>
                      <a:lnTo>
                        <a:pt x="595" y="418"/>
                      </a:lnTo>
                      <a:lnTo>
                        <a:pt x="515" y="438"/>
                      </a:lnTo>
                      <a:lnTo>
                        <a:pt x="405" y="509"/>
                      </a:lnTo>
                      <a:lnTo>
                        <a:pt x="381" y="587"/>
                      </a:lnTo>
                      <a:lnTo>
                        <a:pt x="356" y="593"/>
                      </a:lnTo>
                      <a:lnTo>
                        <a:pt x="347" y="618"/>
                      </a:lnTo>
                      <a:lnTo>
                        <a:pt x="405" y="612"/>
                      </a:lnTo>
                      <a:lnTo>
                        <a:pt x="500" y="593"/>
                      </a:lnTo>
                      <a:lnTo>
                        <a:pt x="489" y="612"/>
                      </a:lnTo>
                      <a:lnTo>
                        <a:pt x="356" y="657"/>
                      </a:lnTo>
                      <a:lnTo>
                        <a:pt x="306" y="657"/>
                      </a:lnTo>
                      <a:lnTo>
                        <a:pt x="291" y="683"/>
                      </a:lnTo>
                      <a:lnTo>
                        <a:pt x="306" y="689"/>
                      </a:lnTo>
                      <a:lnTo>
                        <a:pt x="336" y="695"/>
                      </a:lnTo>
                      <a:lnTo>
                        <a:pt x="366" y="695"/>
                      </a:lnTo>
                      <a:lnTo>
                        <a:pt x="405" y="702"/>
                      </a:lnTo>
                      <a:lnTo>
                        <a:pt x="390" y="715"/>
                      </a:lnTo>
                      <a:lnTo>
                        <a:pt x="431" y="742"/>
                      </a:lnTo>
                      <a:lnTo>
                        <a:pt x="381" y="723"/>
                      </a:lnTo>
                      <a:lnTo>
                        <a:pt x="356" y="723"/>
                      </a:lnTo>
                      <a:lnTo>
                        <a:pt x="347" y="735"/>
                      </a:lnTo>
                      <a:lnTo>
                        <a:pt x="287" y="723"/>
                      </a:lnTo>
                      <a:lnTo>
                        <a:pt x="232" y="798"/>
                      </a:lnTo>
                      <a:lnTo>
                        <a:pt x="154" y="902"/>
                      </a:lnTo>
                      <a:lnTo>
                        <a:pt x="69" y="1006"/>
                      </a:lnTo>
                      <a:lnTo>
                        <a:pt x="88" y="1006"/>
                      </a:lnTo>
                      <a:lnTo>
                        <a:pt x="281" y="1019"/>
                      </a:lnTo>
                      <a:lnTo>
                        <a:pt x="306" y="1012"/>
                      </a:lnTo>
                      <a:lnTo>
                        <a:pt x="351" y="1019"/>
                      </a:lnTo>
                      <a:lnTo>
                        <a:pt x="470" y="980"/>
                      </a:lnTo>
                      <a:lnTo>
                        <a:pt x="311" y="1044"/>
                      </a:lnTo>
                      <a:lnTo>
                        <a:pt x="242" y="1051"/>
                      </a:lnTo>
                      <a:lnTo>
                        <a:pt x="197" y="1025"/>
                      </a:lnTo>
                      <a:lnTo>
                        <a:pt x="178" y="1037"/>
                      </a:lnTo>
                      <a:lnTo>
                        <a:pt x="88" y="1037"/>
                      </a:lnTo>
                      <a:lnTo>
                        <a:pt x="45" y="1051"/>
                      </a:lnTo>
                      <a:lnTo>
                        <a:pt x="0" y="929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</p:grpSp>
          <p:sp>
            <p:nvSpPr>
              <p:cNvPr id="8" name="Freeform 12"/>
              <p:cNvSpPr>
                <a:spLocks/>
              </p:cNvSpPr>
              <p:nvPr/>
            </p:nvSpPr>
            <p:spPr bwMode="ltGray">
              <a:xfrm>
                <a:off x="2924" y="2827"/>
                <a:ext cx="754" cy="684"/>
              </a:xfrm>
              <a:custGeom>
                <a:avLst/>
                <a:gdLst/>
                <a:ahLst/>
                <a:cxnLst>
                  <a:cxn ang="0">
                    <a:pos x="445" y="530"/>
                  </a:cxn>
                  <a:cxn ang="0">
                    <a:pos x="461" y="318"/>
                  </a:cxn>
                  <a:cxn ang="0">
                    <a:pos x="598" y="241"/>
                  </a:cxn>
                  <a:cxn ang="0">
                    <a:pos x="569" y="256"/>
                  </a:cxn>
                  <a:cxn ang="0">
                    <a:pos x="477" y="318"/>
                  </a:cxn>
                  <a:cxn ang="0">
                    <a:pos x="522" y="226"/>
                  </a:cxn>
                  <a:cxn ang="0">
                    <a:pos x="645" y="180"/>
                  </a:cxn>
                  <a:cxn ang="0">
                    <a:pos x="692" y="151"/>
                  </a:cxn>
                  <a:cxn ang="0">
                    <a:pos x="661" y="151"/>
                  </a:cxn>
                  <a:cxn ang="0">
                    <a:pos x="598" y="151"/>
                  </a:cxn>
                  <a:cxn ang="0">
                    <a:pos x="706" y="121"/>
                  </a:cxn>
                  <a:cxn ang="0">
                    <a:pos x="721" y="44"/>
                  </a:cxn>
                  <a:cxn ang="0">
                    <a:pos x="645" y="44"/>
                  </a:cxn>
                  <a:cxn ang="0">
                    <a:pos x="614" y="90"/>
                  </a:cxn>
                  <a:cxn ang="0">
                    <a:pos x="553" y="121"/>
                  </a:cxn>
                  <a:cxn ang="0">
                    <a:pos x="477" y="180"/>
                  </a:cxn>
                  <a:cxn ang="0">
                    <a:pos x="445" y="151"/>
                  </a:cxn>
                  <a:cxn ang="0">
                    <a:pos x="506" y="121"/>
                  </a:cxn>
                  <a:cxn ang="0">
                    <a:pos x="553" y="61"/>
                  </a:cxn>
                  <a:cxn ang="0">
                    <a:pos x="506" y="61"/>
                  </a:cxn>
                  <a:cxn ang="0">
                    <a:pos x="491" y="61"/>
                  </a:cxn>
                  <a:cxn ang="0">
                    <a:pos x="506" y="0"/>
                  </a:cxn>
                  <a:cxn ang="0">
                    <a:pos x="477" y="44"/>
                  </a:cxn>
                  <a:cxn ang="0">
                    <a:pos x="430" y="44"/>
                  </a:cxn>
                  <a:cxn ang="0">
                    <a:pos x="383" y="44"/>
                  </a:cxn>
                  <a:cxn ang="0">
                    <a:pos x="399" y="90"/>
                  </a:cxn>
                  <a:cxn ang="0">
                    <a:pos x="399" y="136"/>
                  </a:cxn>
                  <a:cxn ang="0">
                    <a:pos x="369" y="151"/>
                  </a:cxn>
                  <a:cxn ang="0">
                    <a:pos x="230" y="136"/>
                  </a:cxn>
                  <a:cxn ang="0">
                    <a:pos x="184" y="105"/>
                  </a:cxn>
                  <a:cxn ang="0">
                    <a:pos x="123" y="75"/>
                  </a:cxn>
                  <a:cxn ang="0">
                    <a:pos x="47" y="61"/>
                  </a:cxn>
                  <a:cxn ang="0">
                    <a:pos x="123" y="121"/>
                  </a:cxn>
                  <a:cxn ang="0">
                    <a:pos x="61" y="136"/>
                  </a:cxn>
                  <a:cxn ang="0">
                    <a:pos x="123" y="165"/>
                  </a:cxn>
                  <a:cxn ang="0">
                    <a:pos x="230" y="211"/>
                  </a:cxn>
                  <a:cxn ang="0">
                    <a:pos x="369" y="318"/>
                  </a:cxn>
                  <a:cxn ang="0">
                    <a:pos x="184" y="196"/>
                  </a:cxn>
                  <a:cxn ang="0">
                    <a:pos x="199" y="241"/>
                  </a:cxn>
                  <a:cxn ang="0">
                    <a:pos x="262" y="287"/>
                  </a:cxn>
                  <a:cxn ang="0">
                    <a:pos x="399" y="545"/>
                  </a:cxn>
                  <a:cxn ang="0">
                    <a:pos x="445" y="605"/>
                  </a:cxn>
                  <a:cxn ang="0">
                    <a:pos x="517" y="579"/>
                  </a:cxn>
                </a:cxnLst>
                <a:rect l="0" t="0" r="r" b="b"/>
                <a:pathLst>
                  <a:path w="754" h="684">
                    <a:moveTo>
                      <a:pt x="517" y="579"/>
                    </a:moveTo>
                    <a:lnTo>
                      <a:pt x="461" y="545"/>
                    </a:lnTo>
                    <a:lnTo>
                      <a:pt x="445" y="530"/>
                    </a:lnTo>
                    <a:lnTo>
                      <a:pt x="430" y="515"/>
                    </a:lnTo>
                    <a:lnTo>
                      <a:pt x="369" y="348"/>
                    </a:lnTo>
                    <a:lnTo>
                      <a:pt x="461" y="318"/>
                    </a:lnTo>
                    <a:lnTo>
                      <a:pt x="553" y="287"/>
                    </a:lnTo>
                    <a:lnTo>
                      <a:pt x="614" y="256"/>
                    </a:lnTo>
                    <a:lnTo>
                      <a:pt x="598" y="241"/>
                    </a:lnTo>
                    <a:lnTo>
                      <a:pt x="584" y="272"/>
                    </a:lnTo>
                    <a:lnTo>
                      <a:pt x="569" y="241"/>
                    </a:lnTo>
                    <a:lnTo>
                      <a:pt x="569" y="256"/>
                    </a:lnTo>
                    <a:lnTo>
                      <a:pt x="553" y="226"/>
                    </a:lnTo>
                    <a:lnTo>
                      <a:pt x="538" y="272"/>
                    </a:lnTo>
                    <a:lnTo>
                      <a:pt x="477" y="318"/>
                    </a:lnTo>
                    <a:lnTo>
                      <a:pt x="383" y="301"/>
                    </a:lnTo>
                    <a:lnTo>
                      <a:pt x="430" y="256"/>
                    </a:lnTo>
                    <a:lnTo>
                      <a:pt x="522" y="226"/>
                    </a:lnTo>
                    <a:lnTo>
                      <a:pt x="553" y="196"/>
                    </a:lnTo>
                    <a:lnTo>
                      <a:pt x="598" y="211"/>
                    </a:lnTo>
                    <a:lnTo>
                      <a:pt x="645" y="180"/>
                    </a:lnTo>
                    <a:lnTo>
                      <a:pt x="721" y="165"/>
                    </a:lnTo>
                    <a:lnTo>
                      <a:pt x="737" y="151"/>
                    </a:lnTo>
                    <a:lnTo>
                      <a:pt x="692" y="151"/>
                    </a:lnTo>
                    <a:lnTo>
                      <a:pt x="676" y="151"/>
                    </a:lnTo>
                    <a:lnTo>
                      <a:pt x="676" y="136"/>
                    </a:lnTo>
                    <a:lnTo>
                      <a:pt x="661" y="151"/>
                    </a:lnTo>
                    <a:lnTo>
                      <a:pt x="630" y="136"/>
                    </a:lnTo>
                    <a:lnTo>
                      <a:pt x="614" y="165"/>
                    </a:lnTo>
                    <a:lnTo>
                      <a:pt x="598" y="151"/>
                    </a:lnTo>
                    <a:lnTo>
                      <a:pt x="630" y="151"/>
                    </a:lnTo>
                    <a:lnTo>
                      <a:pt x="630" y="121"/>
                    </a:lnTo>
                    <a:lnTo>
                      <a:pt x="706" y="121"/>
                    </a:lnTo>
                    <a:lnTo>
                      <a:pt x="676" y="105"/>
                    </a:lnTo>
                    <a:lnTo>
                      <a:pt x="753" y="61"/>
                    </a:lnTo>
                    <a:lnTo>
                      <a:pt x="721" y="44"/>
                    </a:lnTo>
                    <a:lnTo>
                      <a:pt x="706" y="61"/>
                    </a:lnTo>
                    <a:lnTo>
                      <a:pt x="676" y="30"/>
                    </a:lnTo>
                    <a:lnTo>
                      <a:pt x="645" y="44"/>
                    </a:lnTo>
                    <a:lnTo>
                      <a:pt x="661" y="61"/>
                    </a:lnTo>
                    <a:lnTo>
                      <a:pt x="630" y="61"/>
                    </a:lnTo>
                    <a:lnTo>
                      <a:pt x="614" y="90"/>
                    </a:lnTo>
                    <a:lnTo>
                      <a:pt x="598" y="90"/>
                    </a:lnTo>
                    <a:lnTo>
                      <a:pt x="569" y="121"/>
                    </a:lnTo>
                    <a:lnTo>
                      <a:pt x="553" y="121"/>
                    </a:lnTo>
                    <a:lnTo>
                      <a:pt x="538" y="136"/>
                    </a:lnTo>
                    <a:lnTo>
                      <a:pt x="506" y="151"/>
                    </a:lnTo>
                    <a:lnTo>
                      <a:pt x="477" y="180"/>
                    </a:lnTo>
                    <a:lnTo>
                      <a:pt x="445" y="180"/>
                    </a:lnTo>
                    <a:lnTo>
                      <a:pt x="430" y="196"/>
                    </a:lnTo>
                    <a:lnTo>
                      <a:pt x="445" y="151"/>
                    </a:lnTo>
                    <a:lnTo>
                      <a:pt x="477" y="151"/>
                    </a:lnTo>
                    <a:lnTo>
                      <a:pt x="477" y="121"/>
                    </a:lnTo>
                    <a:lnTo>
                      <a:pt x="506" y="121"/>
                    </a:lnTo>
                    <a:lnTo>
                      <a:pt x="522" y="90"/>
                    </a:lnTo>
                    <a:lnTo>
                      <a:pt x="614" y="61"/>
                    </a:lnTo>
                    <a:lnTo>
                      <a:pt x="553" y="61"/>
                    </a:lnTo>
                    <a:lnTo>
                      <a:pt x="569" y="44"/>
                    </a:lnTo>
                    <a:lnTo>
                      <a:pt x="522" y="61"/>
                    </a:lnTo>
                    <a:lnTo>
                      <a:pt x="506" y="61"/>
                    </a:lnTo>
                    <a:lnTo>
                      <a:pt x="477" y="90"/>
                    </a:lnTo>
                    <a:lnTo>
                      <a:pt x="477" y="75"/>
                    </a:lnTo>
                    <a:lnTo>
                      <a:pt x="491" y="61"/>
                    </a:lnTo>
                    <a:lnTo>
                      <a:pt x="491" y="44"/>
                    </a:lnTo>
                    <a:lnTo>
                      <a:pt x="522" y="15"/>
                    </a:lnTo>
                    <a:lnTo>
                      <a:pt x="506" y="0"/>
                    </a:lnTo>
                    <a:lnTo>
                      <a:pt x="491" y="0"/>
                    </a:lnTo>
                    <a:lnTo>
                      <a:pt x="461" y="30"/>
                    </a:lnTo>
                    <a:lnTo>
                      <a:pt x="477" y="44"/>
                    </a:lnTo>
                    <a:lnTo>
                      <a:pt x="445" y="44"/>
                    </a:lnTo>
                    <a:lnTo>
                      <a:pt x="399" y="30"/>
                    </a:lnTo>
                    <a:lnTo>
                      <a:pt x="430" y="44"/>
                    </a:lnTo>
                    <a:lnTo>
                      <a:pt x="399" y="61"/>
                    </a:lnTo>
                    <a:lnTo>
                      <a:pt x="383" y="30"/>
                    </a:lnTo>
                    <a:lnTo>
                      <a:pt x="383" y="44"/>
                    </a:lnTo>
                    <a:lnTo>
                      <a:pt x="369" y="30"/>
                    </a:lnTo>
                    <a:lnTo>
                      <a:pt x="383" y="90"/>
                    </a:lnTo>
                    <a:lnTo>
                      <a:pt x="399" y="90"/>
                    </a:lnTo>
                    <a:lnTo>
                      <a:pt x="414" y="136"/>
                    </a:lnTo>
                    <a:lnTo>
                      <a:pt x="414" y="151"/>
                    </a:lnTo>
                    <a:lnTo>
                      <a:pt x="399" y="136"/>
                    </a:lnTo>
                    <a:lnTo>
                      <a:pt x="369" y="136"/>
                    </a:lnTo>
                    <a:lnTo>
                      <a:pt x="383" y="151"/>
                    </a:lnTo>
                    <a:lnTo>
                      <a:pt x="369" y="151"/>
                    </a:lnTo>
                    <a:lnTo>
                      <a:pt x="338" y="165"/>
                    </a:lnTo>
                    <a:lnTo>
                      <a:pt x="246" y="136"/>
                    </a:lnTo>
                    <a:lnTo>
                      <a:pt x="230" y="136"/>
                    </a:lnTo>
                    <a:lnTo>
                      <a:pt x="215" y="136"/>
                    </a:lnTo>
                    <a:lnTo>
                      <a:pt x="215" y="105"/>
                    </a:lnTo>
                    <a:lnTo>
                      <a:pt x="184" y="105"/>
                    </a:lnTo>
                    <a:lnTo>
                      <a:pt x="184" y="90"/>
                    </a:lnTo>
                    <a:lnTo>
                      <a:pt x="154" y="105"/>
                    </a:lnTo>
                    <a:lnTo>
                      <a:pt x="123" y="75"/>
                    </a:lnTo>
                    <a:lnTo>
                      <a:pt x="108" y="61"/>
                    </a:lnTo>
                    <a:lnTo>
                      <a:pt x="76" y="44"/>
                    </a:lnTo>
                    <a:lnTo>
                      <a:pt x="47" y="61"/>
                    </a:lnTo>
                    <a:lnTo>
                      <a:pt x="15" y="44"/>
                    </a:lnTo>
                    <a:lnTo>
                      <a:pt x="0" y="75"/>
                    </a:lnTo>
                    <a:lnTo>
                      <a:pt x="123" y="121"/>
                    </a:lnTo>
                    <a:lnTo>
                      <a:pt x="76" y="121"/>
                    </a:lnTo>
                    <a:lnTo>
                      <a:pt x="15" y="105"/>
                    </a:lnTo>
                    <a:lnTo>
                      <a:pt x="61" y="136"/>
                    </a:lnTo>
                    <a:lnTo>
                      <a:pt x="47" y="151"/>
                    </a:lnTo>
                    <a:lnTo>
                      <a:pt x="92" y="180"/>
                    </a:lnTo>
                    <a:lnTo>
                      <a:pt x="123" y="165"/>
                    </a:lnTo>
                    <a:lnTo>
                      <a:pt x="123" y="180"/>
                    </a:lnTo>
                    <a:lnTo>
                      <a:pt x="215" y="165"/>
                    </a:lnTo>
                    <a:lnTo>
                      <a:pt x="230" y="211"/>
                    </a:lnTo>
                    <a:lnTo>
                      <a:pt x="246" y="241"/>
                    </a:lnTo>
                    <a:lnTo>
                      <a:pt x="369" y="287"/>
                    </a:lnTo>
                    <a:lnTo>
                      <a:pt x="369" y="318"/>
                    </a:lnTo>
                    <a:lnTo>
                      <a:pt x="262" y="256"/>
                    </a:lnTo>
                    <a:lnTo>
                      <a:pt x="230" y="256"/>
                    </a:lnTo>
                    <a:lnTo>
                      <a:pt x="184" y="196"/>
                    </a:lnTo>
                    <a:lnTo>
                      <a:pt x="108" y="180"/>
                    </a:lnTo>
                    <a:lnTo>
                      <a:pt x="154" y="211"/>
                    </a:lnTo>
                    <a:lnTo>
                      <a:pt x="199" y="241"/>
                    </a:lnTo>
                    <a:lnTo>
                      <a:pt x="184" y="226"/>
                    </a:lnTo>
                    <a:lnTo>
                      <a:pt x="215" y="272"/>
                    </a:lnTo>
                    <a:lnTo>
                      <a:pt x="262" y="287"/>
                    </a:lnTo>
                    <a:lnTo>
                      <a:pt x="307" y="318"/>
                    </a:lnTo>
                    <a:lnTo>
                      <a:pt x="414" y="530"/>
                    </a:lnTo>
                    <a:lnTo>
                      <a:pt x="399" y="545"/>
                    </a:lnTo>
                    <a:lnTo>
                      <a:pt x="430" y="559"/>
                    </a:lnTo>
                    <a:lnTo>
                      <a:pt x="416" y="570"/>
                    </a:lnTo>
                    <a:lnTo>
                      <a:pt x="445" y="605"/>
                    </a:lnTo>
                    <a:lnTo>
                      <a:pt x="461" y="620"/>
                    </a:lnTo>
                    <a:lnTo>
                      <a:pt x="477" y="683"/>
                    </a:lnTo>
                    <a:lnTo>
                      <a:pt x="517" y="579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 sz="1800"/>
              </a:p>
            </p:txBody>
          </p:sp>
          <p:sp>
            <p:nvSpPr>
              <p:cNvPr id="9" name="Freeform 13"/>
              <p:cNvSpPr>
                <a:spLocks/>
              </p:cNvSpPr>
              <p:nvPr/>
            </p:nvSpPr>
            <p:spPr bwMode="ltGray">
              <a:xfrm>
                <a:off x="1208" y="3083"/>
                <a:ext cx="4563" cy="1115"/>
              </a:xfrm>
              <a:custGeom>
                <a:avLst/>
                <a:gdLst/>
                <a:ahLst/>
                <a:cxnLst>
                  <a:cxn ang="0">
                    <a:pos x="4490" y="0"/>
                  </a:cxn>
                  <a:cxn ang="0">
                    <a:pos x="4292" y="93"/>
                  </a:cxn>
                  <a:cxn ang="0">
                    <a:pos x="4049" y="93"/>
                  </a:cxn>
                  <a:cxn ang="0">
                    <a:pos x="3697" y="14"/>
                  </a:cxn>
                  <a:cxn ang="0">
                    <a:pos x="3520" y="14"/>
                  </a:cxn>
                  <a:cxn ang="0">
                    <a:pos x="3410" y="78"/>
                  </a:cxn>
                  <a:cxn ang="0">
                    <a:pos x="3211" y="7"/>
                  </a:cxn>
                  <a:cxn ang="0">
                    <a:pos x="3078" y="72"/>
                  </a:cxn>
                  <a:cxn ang="0">
                    <a:pos x="2969" y="101"/>
                  </a:cxn>
                  <a:cxn ang="0">
                    <a:pos x="2814" y="42"/>
                  </a:cxn>
                  <a:cxn ang="0">
                    <a:pos x="2726" y="150"/>
                  </a:cxn>
                  <a:cxn ang="0">
                    <a:pos x="2602" y="194"/>
                  </a:cxn>
                  <a:cxn ang="0">
                    <a:pos x="2461" y="128"/>
                  </a:cxn>
                  <a:cxn ang="0">
                    <a:pos x="2263" y="116"/>
                  </a:cxn>
                  <a:cxn ang="0">
                    <a:pos x="2197" y="93"/>
                  </a:cxn>
                  <a:cxn ang="0">
                    <a:pos x="2088" y="121"/>
                  </a:cxn>
                  <a:cxn ang="0">
                    <a:pos x="1887" y="201"/>
                  </a:cxn>
                  <a:cxn ang="0">
                    <a:pos x="1735" y="273"/>
                  </a:cxn>
                  <a:cxn ang="0">
                    <a:pos x="1647" y="351"/>
                  </a:cxn>
                  <a:cxn ang="0">
                    <a:pos x="1579" y="366"/>
                  </a:cxn>
                  <a:cxn ang="0">
                    <a:pos x="1579" y="437"/>
                  </a:cxn>
                  <a:cxn ang="0">
                    <a:pos x="1404" y="496"/>
                  </a:cxn>
                  <a:cxn ang="0">
                    <a:pos x="1248" y="516"/>
                  </a:cxn>
                  <a:cxn ang="0">
                    <a:pos x="1269" y="561"/>
                  </a:cxn>
                  <a:cxn ang="0">
                    <a:pos x="1204" y="740"/>
                  </a:cxn>
                  <a:cxn ang="0">
                    <a:pos x="985" y="834"/>
                  </a:cxn>
                  <a:cxn ang="0">
                    <a:pos x="0" y="986"/>
                  </a:cxn>
                  <a:cxn ang="0">
                    <a:pos x="1072" y="1005"/>
                  </a:cxn>
                  <a:cxn ang="0">
                    <a:pos x="1116" y="956"/>
                  </a:cxn>
                  <a:cxn ang="0">
                    <a:pos x="1293" y="985"/>
                  </a:cxn>
                  <a:cxn ang="0">
                    <a:pos x="1915" y="1012"/>
                  </a:cxn>
                  <a:cxn ang="0">
                    <a:pos x="1452" y="1077"/>
                  </a:cxn>
                  <a:cxn ang="0">
                    <a:pos x="1739" y="1092"/>
                  </a:cxn>
                  <a:cxn ang="0">
                    <a:pos x="2802" y="1112"/>
                  </a:cxn>
                  <a:cxn ang="0">
                    <a:pos x="3373" y="1082"/>
                  </a:cxn>
                  <a:cxn ang="0">
                    <a:pos x="4562" y="1055"/>
                  </a:cxn>
                  <a:cxn ang="0">
                    <a:pos x="4315" y="1005"/>
                  </a:cxn>
                  <a:cxn ang="0">
                    <a:pos x="4562" y="948"/>
                  </a:cxn>
                </a:cxnLst>
                <a:rect l="0" t="0" r="r" b="b"/>
                <a:pathLst>
                  <a:path w="4563" h="1115">
                    <a:moveTo>
                      <a:pt x="4562" y="74"/>
                    </a:moveTo>
                    <a:lnTo>
                      <a:pt x="4490" y="0"/>
                    </a:lnTo>
                    <a:lnTo>
                      <a:pt x="4380" y="21"/>
                    </a:lnTo>
                    <a:lnTo>
                      <a:pt x="4292" y="93"/>
                    </a:lnTo>
                    <a:lnTo>
                      <a:pt x="4159" y="64"/>
                    </a:lnTo>
                    <a:lnTo>
                      <a:pt x="4049" y="93"/>
                    </a:lnTo>
                    <a:lnTo>
                      <a:pt x="3806" y="36"/>
                    </a:lnTo>
                    <a:lnTo>
                      <a:pt x="3697" y="14"/>
                    </a:lnTo>
                    <a:lnTo>
                      <a:pt x="3608" y="42"/>
                    </a:lnTo>
                    <a:lnTo>
                      <a:pt x="3520" y="14"/>
                    </a:lnTo>
                    <a:lnTo>
                      <a:pt x="3454" y="0"/>
                    </a:lnTo>
                    <a:lnTo>
                      <a:pt x="3410" y="78"/>
                    </a:lnTo>
                    <a:lnTo>
                      <a:pt x="3278" y="49"/>
                    </a:lnTo>
                    <a:lnTo>
                      <a:pt x="3211" y="7"/>
                    </a:lnTo>
                    <a:lnTo>
                      <a:pt x="3078" y="21"/>
                    </a:lnTo>
                    <a:lnTo>
                      <a:pt x="3078" y="72"/>
                    </a:lnTo>
                    <a:lnTo>
                      <a:pt x="3078" y="128"/>
                    </a:lnTo>
                    <a:lnTo>
                      <a:pt x="2969" y="101"/>
                    </a:lnTo>
                    <a:lnTo>
                      <a:pt x="2881" y="21"/>
                    </a:lnTo>
                    <a:lnTo>
                      <a:pt x="2814" y="42"/>
                    </a:lnTo>
                    <a:lnTo>
                      <a:pt x="2838" y="101"/>
                    </a:lnTo>
                    <a:lnTo>
                      <a:pt x="2726" y="150"/>
                    </a:lnTo>
                    <a:lnTo>
                      <a:pt x="2673" y="201"/>
                    </a:lnTo>
                    <a:lnTo>
                      <a:pt x="2602" y="194"/>
                    </a:lnTo>
                    <a:lnTo>
                      <a:pt x="2531" y="186"/>
                    </a:lnTo>
                    <a:lnTo>
                      <a:pt x="2461" y="128"/>
                    </a:lnTo>
                    <a:lnTo>
                      <a:pt x="2329" y="86"/>
                    </a:lnTo>
                    <a:lnTo>
                      <a:pt x="2263" y="116"/>
                    </a:lnTo>
                    <a:lnTo>
                      <a:pt x="2220" y="128"/>
                    </a:lnTo>
                    <a:lnTo>
                      <a:pt x="2197" y="93"/>
                    </a:lnTo>
                    <a:lnTo>
                      <a:pt x="2110" y="93"/>
                    </a:lnTo>
                    <a:lnTo>
                      <a:pt x="2088" y="121"/>
                    </a:lnTo>
                    <a:lnTo>
                      <a:pt x="2175" y="194"/>
                    </a:lnTo>
                    <a:lnTo>
                      <a:pt x="1887" y="201"/>
                    </a:lnTo>
                    <a:lnTo>
                      <a:pt x="1822" y="209"/>
                    </a:lnTo>
                    <a:lnTo>
                      <a:pt x="1735" y="273"/>
                    </a:lnTo>
                    <a:lnTo>
                      <a:pt x="1712" y="317"/>
                    </a:lnTo>
                    <a:lnTo>
                      <a:pt x="1647" y="351"/>
                    </a:lnTo>
                    <a:lnTo>
                      <a:pt x="1602" y="338"/>
                    </a:lnTo>
                    <a:lnTo>
                      <a:pt x="1579" y="366"/>
                    </a:lnTo>
                    <a:lnTo>
                      <a:pt x="1556" y="402"/>
                    </a:lnTo>
                    <a:lnTo>
                      <a:pt x="1579" y="437"/>
                    </a:lnTo>
                    <a:lnTo>
                      <a:pt x="1491" y="516"/>
                    </a:lnTo>
                    <a:lnTo>
                      <a:pt x="1404" y="496"/>
                    </a:lnTo>
                    <a:lnTo>
                      <a:pt x="1269" y="481"/>
                    </a:lnTo>
                    <a:lnTo>
                      <a:pt x="1248" y="516"/>
                    </a:lnTo>
                    <a:lnTo>
                      <a:pt x="1226" y="545"/>
                    </a:lnTo>
                    <a:lnTo>
                      <a:pt x="1269" y="561"/>
                    </a:lnTo>
                    <a:lnTo>
                      <a:pt x="1293" y="646"/>
                    </a:lnTo>
                    <a:lnTo>
                      <a:pt x="1204" y="740"/>
                    </a:lnTo>
                    <a:lnTo>
                      <a:pt x="1116" y="834"/>
                    </a:lnTo>
                    <a:lnTo>
                      <a:pt x="985" y="834"/>
                    </a:lnTo>
                    <a:lnTo>
                      <a:pt x="692" y="919"/>
                    </a:lnTo>
                    <a:lnTo>
                      <a:pt x="0" y="986"/>
                    </a:lnTo>
                    <a:lnTo>
                      <a:pt x="841" y="1017"/>
                    </a:lnTo>
                    <a:lnTo>
                      <a:pt x="1072" y="1005"/>
                    </a:lnTo>
                    <a:lnTo>
                      <a:pt x="963" y="977"/>
                    </a:lnTo>
                    <a:lnTo>
                      <a:pt x="1116" y="956"/>
                    </a:lnTo>
                    <a:lnTo>
                      <a:pt x="1360" y="963"/>
                    </a:lnTo>
                    <a:lnTo>
                      <a:pt x="1293" y="985"/>
                    </a:lnTo>
                    <a:lnTo>
                      <a:pt x="1688" y="997"/>
                    </a:lnTo>
                    <a:lnTo>
                      <a:pt x="1915" y="1012"/>
                    </a:lnTo>
                    <a:lnTo>
                      <a:pt x="1695" y="1049"/>
                    </a:lnTo>
                    <a:lnTo>
                      <a:pt x="1452" y="1077"/>
                    </a:lnTo>
                    <a:lnTo>
                      <a:pt x="1298" y="1098"/>
                    </a:lnTo>
                    <a:lnTo>
                      <a:pt x="1739" y="1092"/>
                    </a:lnTo>
                    <a:lnTo>
                      <a:pt x="2333" y="1114"/>
                    </a:lnTo>
                    <a:lnTo>
                      <a:pt x="2802" y="1112"/>
                    </a:lnTo>
                    <a:lnTo>
                      <a:pt x="3117" y="1086"/>
                    </a:lnTo>
                    <a:lnTo>
                      <a:pt x="3373" y="1082"/>
                    </a:lnTo>
                    <a:lnTo>
                      <a:pt x="4027" y="1092"/>
                    </a:lnTo>
                    <a:lnTo>
                      <a:pt x="4562" y="1055"/>
                    </a:lnTo>
                    <a:lnTo>
                      <a:pt x="4562" y="1003"/>
                    </a:lnTo>
                    <a:lnTo>
                      <a:pt x="4315" y="1005"/>
                    </a:lnTo>
                    <a:lnTo>
                      <a:pt x="4116" y="963"/>
                    </a:lnTo>
                    <a:lnTo>
                      <a:pt x="4562" y="948"/>
                    </a:lnTo>
                    <a:lnTo>
                      <a:pt x="4562" y="74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 sz="1800"/>
              </a:p>
            </p:txBody>
          </p:sp>
        </p:grpSp>
      </p:grpSp>
      <p:sp>
        <p:nvSpPr>
          <p:cNvPr id="15374" name="Rectangle 14"/>
          <p:cNvSpPr>
            <a:spLocks noGrp="1" noChangeArrowheads="1"/>
          </p:cNvSpPr>
          <p:nvPr>
            <p:ph type="ctrTitle" sz="quarter"/>
          </p:nvPr>
        </p:nvSpPr>
        <p:spPr>
          <a:xfrm>
            <a:off x="7112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Haga clic para modificar el estilo de título del patrón</a:t>
            </a:r>
          </a:p>
        </p:txBody>
      </p:sp>
      <p:sp>
        <p:nvSpPr>
          <p:cNvPr id="15375" name="Rectangle 1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711200" y="3505200"/>
            <a:ext cx="8534400" cy="17526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Haga clic para modificar el estilo de subtítulo del patrón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dt" sz="quarter" idx="10"/>
          </p:nvPr>
        </p:nvSpPr>
        <p:spPr>
          <a:xfrm>
            <a:off x="7112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40640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6813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BEE911-F6F9-42D4-B436-4AAE20CF8AB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30579"/>
      </p:ext>
    </p:extLst>
  </p:cSld>
  <p:clrMapOvr>
    <a:masterClrMapping/>
  </p:clrMapOvr>
  <p:transition>
    <p:wedg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5D9B2-3215-4C3C-9EE7-4876678A697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99140"/>
      </p:ext>
    </p:extLst>
  </p:cSld>
  <p:clrMapOvr>
    <a:masterClrMapping/>
  </p:clrMapOvr>
  <p:transition>
    <p:wedg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E075E2-6571-4D95-81FD-3E3D90FE8AD0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68837"/>
      </p:ext>
    </p:extLst>
  </p:cSld>
  <p:clrMapOvr>
    <a:masterClrMapping/>
  </p:clrMapOvr>
  <p:transition>
    <p:wedg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914400" y="18288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8288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661D58-1CA2-4C9D-9B38-6D88FF42F39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95459"/>
      </p:ext>
    </p:extLst>
  </p:cSld>
  <p:clrMapOvr>
    <a:masterClrMapping/>
  </p:clrMapOvr>
  <p:transition>
    <p:wedg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67A54-FCE2-45E3-9479-5B8018DA6F1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63043"/>
      </p:ext>
    </p:extLst>
  </p:cSld>
  <p:clrMapOvr>
    <a:masterClrMapping/>
  </p:clrMapOvr>
  <p:transition>
    <p:wedg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663485-7D02-4B74-940C-F7C883B9C38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45900"/>
      </p:ext>
    </p:extLst>
  </p:cSld>
  <p:clrMapOvr>
    <a:masterClrMapping/>
  </p:clrMapOvr>
  <p:transition>
    <p:wedg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10A88-96D1-492E-8A16-B296BF223EA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7500"/>
      </p:ext>
    </p:extLst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891F5-F9F0-4E5A-9829-87B1525DFB8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6720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1BDC41-6DB7-4AC2-8048-7E165891062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500"/>
      </p:ext>
    </p:extLst>
  </p:cSld>
  <p:clrMapOvr>
    <a:masterClrMapping/>
  </p:clrMapOvr>
  <p:transition>
    <p:wedg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8B3AB9-F909-44B2-A8BC-90DB1C83F8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941391"/>
      </p:ext>
    </p:extLst>
  </p:cSld>
  <p:clrMapOvr>
    <a:masterClrMapping/>
  </p:clrMapOvr>
  <p:transition>
    <p:wedg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90D218-399B-451C-A526-1DA8C51AB5E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14784"/>
      </p:ext>
    </p:extLst>
  </p:cSld>
  <p:clrMapOvr>
    <a:masterClrMapping/>
  </p:clrMapOvr>
  <p:transition>
    <p:wedg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686800" y="457200"/>
            <a:ext cx="2590800" cy="5486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914400" y="457200"/>
            <a:ext cx="7569200" cy="5486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E3B57-93B2-4D55-ABE6-B280437CA66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62392"/>
      </p:ext>
    </p:extLst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817033" y="1600201"/>
            <a:ext cx="533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354233" y="1600201"/>
            <a:ext cx="5334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13EA8-5756-4B92-A3FD-5B881427A359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9148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CBBC4-DBE0-43E6-B520-D731F8A03BA0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073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1EEB5-18B9-4E7F-8379-C82EF874DF5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00465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4A653-B8B1-4B73-A6BD-767F9CF62A1E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64796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B4C09-9FD0-40B7-97C5-11A1F11ECEA1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891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65C54-8283-4CA1-A291-D293AD31C072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513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21 Marcador de título"/>
          <p:cNvSpPr>
            <a:spLocks noGrp="1"/>
          </p:cNvSpPr>
          <p:nvPr>
            <p:ph type="title"/>
          </p:nvPr>
        </p:nvSpPr>
        <p:spPr bwMode="auto">
          <a:xfrm>
            <a:off x="812800" y="228600"/>
            <a:ext cx="10871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  <a:endParaRPr lang="en-US" smtClean="0"/>
          </a:p>
        </p:txBody>
      </p:sp>
      <p:sp>
        <p:nvSpPr>
          <p:cNvPr id="5123" name="12 Marcador de texto"/>
          <p:cNvSpPr>
            <a:spLocks noGrp="1"/>
          </p:cNvSpPr>
          <p:nvPr>
            <p:ph type="body" idx="1"/>
          </p:nvPr>
        </p:nvSpPr>
        <p:spPr bwMode="auto">
          <a:xfrm>
            <a:off x="817033" y="1600201"/>
            <a:ext cx="10871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smtClean="0"/>
          </a:p>
        </p:txBody>
      </p:sp>
      <p:sp>
        <p:nvSpPr>
          <p:cNvPr id="10" name="1 Marcador de fecha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1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12801" y="6248401"/>
            <a:ext cx="7228417" cy="365125"/>
          </a:xfrm>
          <a:prstGeom prst="rect">
            <a:avLst/>
          </a:prstGeom>
        </p:spPr>
        <p:txBody>
          <a:bodyPr vert="horz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2" name="3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0" y="6248400"/>
            <a:ext cx="711200" cy="381000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tx2"/>
                </a:solidFill>
                <a:latin typeface="+mn-lt"/>
              </a:defRPr>
            </a:lvl1pPr>
          </a:lstStyle>
          <a:p>
            <a:pPr>
              <a:defRPr/>
            </a:pPr>
            <a:fld id="{20C1E023-C92E-49AF-8559-08EAFC315626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7701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>
          <a:solidFill>
            <a:schemeClr val="tx1"/>
          </a:solidFill>
          <a:latin typeface="+mn-lt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>
          <a:solidFill>
            <a:schemeClr val="tx1"/>
          </a:solidFill>
          <a:latin typeface="+mn-lt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5pPr>
      <a:lvl6pPr marL="2286000" indent="-228600" algn="l" rtl="0" fontAlgn="base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6pPr>
      <a:lvl7pPr marL="2743200" indent="-228600" algn="l" rtl="0" fontAlgn="base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7pPr>
      <a:lvl8pPr marL="3200400" indent="-228600" algn="l" rtl="0" fontAlgn="base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8pPr>
      <a:lvl9pPr marL="3657600" indent="-228600" algn="l" rtl="0" fontAlgn="base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itchFamily="2" charset="2"/>
        <a:buChar char="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81000"/>
            <a:ext cx="10972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Haga clic para cambiar el estilo de título	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4796A755-0A47-42FE-B569-41F6804304C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4857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wedg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1" y="2895601"/>
            <a:ext cx="12215284" cy="3960813"/>
            <a:chOff x="0" y="1824"/>
            <a:chExt cx="5771" cy="2495"/>
          </a:xfrm>
        </p:grpSpPr>
        <p:sp>
          <p:nvSpPr>
            <p:cNvPr id="14339" name="Rectangle 3"/>
            <p:cNvSpPr>
              <a:spLocks noChangeArrowheads="1"/>
            </p:cNvSpPr>
            <p:nvPr/>
          </p:nvSpPr>
          <p:spPr bwMode="invGray">
            <a:xfrm>
              <a:off x="0" y="3894"/>
              <a:ext cx="5759" cy="425"/>
            </a:xfrm>
            <a:prstGeom prst="rect">
              <a:avLst/>
            </a:prstGeom>
            <a:gradFill rotWithShape="0">
              <a:gsLst>
                <a:gs pos="0">
                  <a:srgbClr val="FFBF00"/>
                </a:gs>
                <a:gs pos="10001">
                  <a:srgbClr val="F27300"/>
                </a:gs>
                <a:gs pos="25000">
                  <a:srgbClr val="8F0040"/>
                </a:gs>
                <a:gs pos="50000">
                  <a:srgbClr val="400040"/>
                </a:gs>
                <a:gs pos="80000">
                  <a:srgbClr val="000040"/>
                </a:gs>
                <a:gs pos="100000">
                  <a:srgbClr val="000000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s-ES" sz="1800"/>
            </a:p>
          </p:txBody>
        </p:sp>
        <p:grpSp>
          <p:nvGrpSpPr>
            <p:cNvPr id="3081" name="Group 4"/>
            <p:cNvGrpSpPr>
              <a:grpSpLocks/>
            </p:cNvGrpSpPr>
            <p:nvPr/>
          </p:nvGrpSpPr>
          <p:grpSpPr bwMode="auto">
            <a:xfrm>
              <a:off x="2680" y="1824"/>
              <a:ext cx="3091" cy="2422"/>
              <a:chOff x="2680" y="1824"/>
              <a:chExt cx="3091" cy="2422"/>
            </a:xfrm>
          </p:grpSpPr>
          <p:grpSp>
            <p:nvGrpSpPr>
              <p:cNvPr id="3082" name="Group 5"/>
              <p:cNvGrpSpPr>
                <a:grpSpLocks/>
              </p:cNvGrpSpPr>
              <p:nvPr/>
            </p:nvGrpSpPr>
            <p:grpSpPr bwMode="auto">
              <a:xfrm>
                <a:off x="4106" y="1824"/>
                <a:ext cx="1665" cy="1700"/>
                <a:chOff x="4106" y="1824"/>
                <a:chExt cx="1665" cy="1700"/>
              </a:xfrm>
            </p:grpSpPr>
            <p:sp>
              <p:nvSpPr>
                <p:cNvPr id="14342" name="Freeform 6"/>
                <p:cNvSpPr>
                  <a:spLocks/>
                </p:cNvSpPr>
                <p:nvPr/>
              </p:nvSpPr>
              <p:spPr bwMode="ltGray">
                <a:xfrm>
                  <a:off x="4106" y="1826"/>
                  <a:ext cx="942" cy="760"/>
                </a:xfrm>
                <a:custGeom>
                  <a:avLst/>
                  <a:gdLst/>
                  <a:ahLst/>
                  <a:cxnLst>
                    <a:cxn ang="0">
                      <a:pos x="618" y="605"/>
                    </a:cxn>
                    <a:cxn ang="0">
                      <a:pos x="699" y="478"/>
                    </a:cxn>
                    <a:cxn ang="0">
                      <a:pos x="739" y="478"/>
                    </a:cxn>
                    <a:cxn ang="0">
                      <a:pos x="719" y="583"/>
                    </a:cxn>
                    <a:cxn ang="0">
                      <a:pos x="759" y="552"/>
                    </a:cxn>
                    <a:cxn ang="0">
                      <a:pos x="776" y="517"/>
                    </a:cxn>
                    <a:cxn ang="0">
                      <a:pos x="797" y="487"/>
                    </a:cxn>
                    <a:cxn ang="0">
                      <a:pos x="867" y="523"/>
                    </a:cxn>
                    <a:cxn ang="0">
                      <a:pos x="880" y="461"/>
                    </a:cxn>
                    <a:cxn ang="0">
                      <a:pos x="820" y="431"/>
                    </a:cxn>
                    <a:cxn ang="0">
                      <a:pos x="769" y="412"/>
                    </a:cxn>
                    <a:cxn ang="0">
                      <a:pos x="789" y="347"/>
                    </a:cxn>
                    <a:cxn ang="0">
                      <a:pos x="776" y="302"/>
                    </a:cxn>
                    <a:cxn ang="0">
                      <a:pos x="941" y="110"/>
                    </a:cxn>
                    <a:cxn ang="0">
                      <a:pos x="417" y="110"/>
                    </a:cxn>
                    <a:cxn ang="0">
                      <a:pos x="343" y="114"/>
                    </a:cxn>
                    <a:cxn ang="0">
                      <a:pos x="261" y="136"/>
                    </a:cxn>
                    <a:cxn ang="0">
                      <a:pos x="245" y="136"/>
                    </a:cxn>
                    <a:cxn ang="0">
                      <a:pos x="161" y="180"/>
                    </a:cxn>
                    <a:cxn ang="0">
                      <a:pos x="235" y="193"/>
                    </a:cxn>
                    <a:cxn ang="0">
                      <a:pos x="261" y="210"/>
                    </a:cxn>
                    <a:cxn ang="0">
                      <a:pos x="275" y="220"/>
                    </a:cxn>
                    <a:cxn ang="0">
                      <a:pos x="127" y="259"/>
                    </a:cxn>
                    <a:cxn ang="0">
                      <a:pos x="97" y="312"/>
                    </a:cxn>
                    <a:cxn ang="0">
                      <a:pos x="204" y="285"/>
                    </a:cxn>
                    <a:cxn ang="0">
                      <a:pos x="151" y="338"/>
                    </a:cxn>
                    <a:cxn ang="0">
                      <a:pos x="84" y="347"/>
                    </a:cxn>
                    <a:cxn ang="0">
                      <a:pos x="13" y="382"/>
                    </a:cxn>
                    <a:cxn ang="0">
                      <a:pos x="87" y="421"/>
                    </a:cxn>
                    <a:cxn ang="0">
                      <a:pos x="134" y="431"/>
                    </a:cxn>
                    <a:cxn ang="0">
                      <a:pos x="44" y="478"/>
                    </a:cxn>
                    <a:cxn ang="0">
                      <a:pos x="0" y="504"/>
                    </a:cxn>
                    <a:cxn ang="0">
                      <a:pos x="63" y="523"/>
                    </a:cxn>
                    <a:cxn ang="0">
                      <a:pos x="134" y="500"/>
                    </a:cxn>
                    <a:cxn ang="0">
                      <a:pos x="130" y="527"/>
                    </a:cxn>
                    <a:cxn ang="0">
                      <a:pos x="187" y="540"/>
                    </a:cxn>
                    <a:cxn ang="0">
                      <a:pos x="187" y="474"/>
                    </a:cxn>
                    <a:cxn ang="0">
                      <a:pos x="285" y="469"/>
                    </a:cxn>
                    <a:cxn ang="0">
                      <a:pos x="272" y="548"/>
                    </a:cxn>
                    <a:cxn ang="0">
                      <a:pos x="316" y="527"/>
                    </a:cxn>
                    <a:cxn ang="0">
                      <a:pos x="389" y="496"/>
                    </a:cxn>
                    <a:cxn ang="0">
                      <a:pos x="419" y="575"/>
                    </a:cxn>
                    <a:cxn ang="0">
                      <a:pos x="523" y="583"/>
                    </a:cxn>
                    <a:cxn ang="0">
                      <a:pos x="517" y="605"/>
                    </a:cxn>
                    <a:cxn ang="0">
                      <a:pos x="467" y="618"/>
                    </a:cxn>
                    <a:cxn ang="0">
                      <a:pos x="353" y="650"/>
                    </a:cxn>
                    <a:cxn ang="0">
                      <a:pos x="484" y="640"/>
                    </a:cxn>
                    <a:cxn ang="0">
                      <a:pos x="426" y="671"/>
                    </a:cxn>
                    <a:cxn ang="0">
                      <a:pos x="440" y="684"/>
                    </a:cxn>
                    <a:cxn ang="0">
                      <a:pos x="517" y="715"/>
                    </a:cxn>
                    <a:cxn ang="0">
                      <a:pos x="662" y="724"/>
                    </a:cxn>
                    <a:cxn ang="0">
                      <a:pos x="578" y="741"/>
                    </a:cxn>
                  </a:cxnLst>
                  <a:rect l="0" t="0" r="r" b="b"/>
                  <a:pathLst>
                    <a:path w="942" h="760">
                      <a:moveTo>
                        <a:pt x="713" y="702"/>
                      </a:moveTo>
                      <a:lnTo>
                        <a:pt x="685" y="680"/>
                      </a:lnTo>
                      <a:lnTo>
                        <a:pt x="648" y="627"/>
                      </a:lnTo>
                      <a:lnTo>
                        <a:pt x="625" y="627"/>
                      </a:lnTo>
                      <a:lnTo>
                        <a:pt x="618" y="605"/>
                      </a:lnTo>
                      <a:lnTo>
                        <a:pt x="638" y="593"/>
                      </a:lnTo>
                      <a:lnTo>
                        <a:pt x="638" y="562"/>
                      </a:lnTo>
                      <a:lnTo>
                        <a:pt x="656" y="552"/>
                      </a:lnTo>
                      <a:lnTo>
                        <a:pt x="705" y="491"/>
                      </a:lnTo>
                      <a:lnTo>
                        <a:pt x="699" y="478"/>
                      </a:lnTo>
                      <a:lnTo>
                        <a:pt x="732" y="435"/>
                      </a:lnTo>
                      <a:lnTo>
                        <a:pt x="746" y="439"/>
                      </a:lnTo>
                      <a:lnTo>
                        <a:pt x="753" y="461"/>
                      </a:lnTo>
                      <a:lnTo>
                        <a:pt x="746" y="474"/>
                      </a:lnTo>
                      <a:lnTo>
                        <a:pt x="739" y="478"/>
                      </a:lnTo>
                      <a:lnTo>
                        <a:pt x="739" y="500"/>
                      </a:lnTo>
                      <a:lnTo>
                        <a:pt x="746" y="496"/>
                      </a:lnTo>
                      <a:lnTo>
                        <a:pt x="729" y="540"/>
                      </a:lnTo>
                      <a:lnTo>
                        <a:pt x="713" y="562"/>
                      </a:lnTo>
                      <a:lnTo>
                        <a:pt x="719" y="583"/>
                      </a:lnTo>
                      <a:lnTo>
                        <a:pt x="725" y="552"/>
                      </a:lnTo>
                      <a:lnTo>
                        <a:pt x="739" y="566"/>
                      </a:lnTo>
                      <a:lnTo>
                        <a:pt x="742" y="544"/>
                      </a:lnTo>
                      <a:lnTo>
                        <a:pt x="753" y="540"/>
                      </a:lnTo>
                      <a:lnTo>
                        <a:pt x="759" y="552"/>
                      </a:lnTo>
                      <a:lnTo>
                        <a:pt x="766" y="540"/>
                      </a:lnTo>
                      <a:lnTo>
                        <a:pt x="766" y="527"/>
                      </a:lnTo>
                      <a:lnTo>
                        <a:pt x="793" y="540"/>
                      </a:lnTo>
                      <a:lnTo>
                        <a:pt x="803" y="531"/>
                      </a:lnTo>
                      <a:lnTo>
                        <a:pt x="776" y="517"/>
                      </a:lnTo>
                      <a:lnTo>
                        <a:pt x="772" y="504"/>
                      </a:lnTo>
                      <a:lnTo>
                        <a:pt x="793" y="504"/>
                      </a:lnTo>
                      <a:lnTo>
                        <a:pt x="799" y="523"/>
                      </a:lnTo>
                      <a:lnTo>
                        <a:pt x="822" y="504"/>
                      </a:lnTo>
                      <a:lnTo>
                        <a:pt x="797" y="487"/>
                      </a:lnTo>
                      <a:lnTo>
                        <a:pt x="803" y="474"/>
                      </a:lnTo>
                      <a:lnTo>
                        <a:pt x="822" y="482"/>
                      </a:lnTo>
                      <a:lnTo>
                        <a:pt x="833" y="496"/>
                      </a:lnTo>
                      <a:lnTo>
                        <a:pt x="833" y="504"/>
                      </a:lnTo>
                      <a:lnTo>
                        <a:pt x="867" y="523"/>
                      </a:lnTo>
                      <a:lnTo>
                        <a:pt x="867" y="500"/>
                      </a:lnTo>
                      <a:lnTo>
                        <a:pt x="894" y="513"/>
                      </a:lnTo>
                      <a:lnTo>
                        <a:pt x="890" y="482"/>
                      </a:lnTo>
                      <a:lnTo>
                        <a:pt x="894" y="457"/>
                      </a:lnTo>
                      <a:lnTo>
                        <a:pt x="880" y="461"/>
                      </a:lnTo>
                      <a:lnTo>
                        <a:pt x="877" y="474"/>
                      </a:lnTo>
                      <a:lnTo>
                        <a:pt x="860" y="465"/>
                      </a:lnTo>
                      <a:lnTo>
                        <a:pt x="833" y="457"/>
                      </a:lnTo>
                      <a:lnTo>
                        <a:pt x="822" y="461"/>
                      </a:lnTo>
                      <a:lnTo>
                        <a:pt x="820" y="431"/>
                      </a:lnTo>
                      <a:lnTo>
                        <a:pt x="810" y="452"/>
                      </a:lnTo>
                      <a:lnTo>
                        <a:pt x="803" y="435"/>
                      </a:lnTo>
                      <a:lnTo>
                        <a:pt x="793" y="421"/>
                      </a:lnTo>
                      <a:lnTo>
                        <a:pt x="776" y="431"/>
                      </a:lnTo>
                      <a:lnTo>
                        <a:pt x="769" y="412"/>
                      </a:lnTo>
                      <a:lnTo>
                        <a:pt x="772" y="403"/>
                      </a:lnTo>
                      <a:lnTo>
                        <a:pt x="803" y="399"/>
                      </a:lnTo>
                      <a:lnTo>
                        <a:pt x="836" y="390"/>
                      </a:lnTo>
                      <a:lnTo>
                        <a:pt x="810" y="355"/>
                      </a:lnTo>
                      <a:lnTo>
                        <a:pt x="789" y="347"/>
                      </a:lnTo>
                      <a:lnTo>
                        <a:pt x="789" y="329"/>
                      </a:lnTo>
                      <a:lnTo>
                        <a:pt x="786" y="338"/>
                      </a:lnTo>
                      <a:lnTo>
                        <a:pt x="810" y="325"/>
                      </a:lnTo>
                      <a:lnTo>
                        <a:pt x="803" y="312"/>
                      </a:lnTo>
                      <a:lnTo>
                        <a:pt x="776" y="302"/>
                      </a:lnTo>
                      <a:lnTo>
                        <a:pt x="776" y="289"/>
                      </a:lnTo>
                      <a:lnTo>
                        <a:pt x="816" y="289"/>
                      </a:lnTo>
                      <a:lnTo>
                        <a:pt x="860" y="268"/>
                      </a:lnTo>
                      <a:lnTo>
                        <a:pt x="920" y="229"/>
                      </a:lnTo>
                      <a:lnTo>
                        <a:pt x="941" y="110"/>
                      </a:lnTo>
                      <a:lnTo>
                        <a:pt x="860" y="0"/>
                      </a:lnTo>
                      <a:lnTo>
                        <a:pt x="732" y="8"/>
                      </a:lnTo>
                      <a:lnTo>
                        <a:pt x="521" y="106"/>
                      </a:lnTo>
                      <a:lnTo>
                        <a:pt x="497" y="74"/>
                      </a:lnTo>
                      <a:lnTo>
                        <a:pt x="417" y="110"/>
                      </a:lnTo>
                      <a:lnTo>
                        <a:pt x="369" y="106"/>
                      </a:lnTo>
                      <a:lnTo>
                        <a:pt x="373" y="70"/>
                      </a:lnTo>
                      <a:lnTo>
                        <a:pt x="353" y="93"/>
                      </a:lnTo>
                      <a:lnTo>
                        <a:pt x="322" y="93"/>
                      </a:lnTo>
                      <a:lnTo>
                        <a:pt x="343" y="114"/>
                      </a:lnTo>
                      <a:lnTo>
                        <a:pt x="336" y="127"/>
                      </a:lnTo>
                      <a:lnTo>
                        <a:pt x="329" y="114"/>
                      </a:lnTo>
                      <a:lnTo>
                        <a:pt x="316" y="118"/>
                      </a:lnTo>
                      <a:lnTo>
                        <a:pt x="278" y="110"/>
                      </a:lnTo>
                      <a:lnTo>
                        <a:pt x="261" y="136"/>
                      </a:lnTo>
                      <a:lnTo>
                        <a:pt x="282" y="136"/>
                      </a:lnTo>
                      <a:lnTo>
                        <a:pt x="295" y="149"/>
                      </a:lnTo>
                      <a:lnTo>
                        <a:pt x="272" y="149"/>
                      </a:lnTo>
                      <a:lnTo>
                        <a:pt x="255" y="149"/>
                      </a:lnTo>
                      <a:lnTo>
                        <a:pt x="245" y="136"/>
                      </a:lnTo>
                      <a:lnTo>
                        <a:pt x="225" y="162"/>
                      </a:lnTo>
                      <a:lnTo>
                        <a:pt x="215" y="184"/>
                      </a:lnTo>
                      <a:lnTo>
                        <a:pt x="195" y="149"/>
                      </a:lnTo>
                      <a:lnTo>
                        <a:pt x="195" y="171"/>
                      </a:lnTo>
                      <a:lnTo>
                        <a:pt x="161" y="180"/>
                      </a:lnTo>
                      <a:lnTo>
                        <a:pt x="187" y="206"/>
                      </a:lnTo>
                      <a:lnTo>
                        <a:pt x="208" y="210"/>
                      </a:lnTo>
                      <a:lnTo>
                        <a:pt x="222" y="233"/>
                      </a:lnTo>
                      <a:lnTo>
                        <a:pt x="251" y="229"/>
                      </a:lnTo>
                      <a:lnTo>
                        <a:pt x="235" y="193"/>
                      </a:lnTo>
                      <a:lnTo>
                        <a:pt x="248" y="171"/>
                      </a:lnTo>
                      <a:lnTo>
                        <a:pt x="259" y="189"/>
                      </a:lnTo>
                      <a:lnTo>
                        <a:pt x="248" y="210"/>
                      </a:lnTo>
                      <a:lnTo>
                        <a:pt x="259" y="229"/>
                      </a:lnTo>
                      <a:lnTo>
                        <a:pt x="261" y="210"/>
                      </a:lnTo>
                      <a:lnTo>
                        <a:pt x="278" y="197"/>
                      </a:lnTo>
                      <a:lnTo>
                        <a:pt x="302" y="184"/>
                      </a:lnTo>
                      <a:lnTo>
                        <a:pt x="312" y="193"/>
                      </a:lnTo>
                      <a:lnTo>
                        <a:pt x="295" y="206"/>
                      </a:lnTo>
                      <a:lnTo>
                        <a:pt x="275" y="220"/>
                      </a:lnTo>
                      <a:lnTo>
                        <a:pt x="265" y="246"/>
                      </a:lnTo>
                      <a:lnTo>
                        <a:pt x="235" y="254"/>
                      </a:lnTo>
                      <a:lnTo>
                        <a:pt x="195" y="233"/>
                      </a:lnTo>
                      <a:lnTo>
                        <a:pt x="187" y="254"/>
                      </a:lnTo>
                      <a:lnTo>
                        <a:pt x="127" y="259"/>
                      </a:lnTo>
                      <a:lnTo>
                        <a:pt x="94" y="276"/>
                      </a:lnTo>
                      <a:lnTo>
                        <a:pt x="73" y="268"/>
                      </a:lnTo>
                      <a:lnTo>
                        <a:pt x="73" y="289"/>
                      </a:lnTo>
                      <a:lnTo>
                        <a:pt x="94" y="285"/>
                      </a:lnTo>
                      <a:lnTo>
                        <a:pt x="97" y="312"/>
                      </a:lnTo>
                      <a:lnTo>
                        <a:pt x="124" y="308"/>
                      </a:lnTo>
                      <a:lnTo>
                        <a:pt x="134" y="289"/>
                      </a:lnTo>
                      <a:lnTo>
                        <a:pt x="137" y="302"/>
                      </a:lnTo>
                      <a:lnTo>
                        <a:pt x="181" y="298"/>
                      </a:lnTo>
                      <a:lnTo>
                        <a:pt x="204" y="285"/>
                      </a:lnTo>
                      <a:lnTo>
                        <a:pt x="212" y="312"/>
                      </a:lnTo>
                      <a:lnTo>
                        <a:pt x="198" y="308"/>
                      </a:lnTo>
                      <a:lnTo>
                        <a:pt x="191" y="316"/>
                      </a:lnTo>
                      <a:lnTo>
                        <a:pt x="195" y="333"/>
                      </a:lnTo>
                      <a:lnTo>
                        <a:pt x="151" y="338"/>
                      </a:lnTo>
                      <a:lnTo>
                        <a:pt x="127" y="343"/>
                      </a:lnTo>
                      <a:lnTo>
                        <a:pt x="134" y="364"/>
                      </a:lnTo>
                      <a:lnTo>
                        <a:pt x="120" y="355"/>
                      </a:lnTo>
                      <a:lnTo>
                        <a:pt x="110" y="368"/>
                      </a:lnTo>
                      <a:lnTo>
                        <a:pt x="84" y="347"/>
                      </a:lnTo>
                      <a:lnTo>
                        <a:pt x="77" y="368"/>
                      </a:lnTo>
                      <a:lnTo>
                        <a:pt x="50" y="360"/>
                      </a:lnTo>
                      <a:lnTo>
                        <a:pt x="36" y="373"/>
                      </a:lnTo>
                      <a:lnTo>
                        <a:pt x="30" y="382"/>
                      </a:lnTo>
                      <a:lnTo>
                        <a:pt x="13" y="382"/>
                      </a:lnTo>
                      <a:lnTo>
                        <a:pt x="6" y="403"/>
                      </a:lnTo>
                      <a:lnTo>
                        <a:pt x="26" y="412"/>
                      </a:lnTo>
                      <a:lnTo>
                        <a:pt x="54" y="408"/>
                      </a:lnTo>
                      <a:lnTo>
                        <a:pt x="67" y="425"/>
                      </a:lnTo>
                      <a:lnTo>
                        <a:pt x="87" y="421"/>
                      </a:lnTo>
                      <a:lnTo>
                        <a:pt x="114" y="412"/>
                      </a:lnTo>
                      <a:lnTo>
                        <a:pt x="137" y="421"/>
                      </a:lnTo>
                      <a:lnTo>
                        <a:pt x="147" y="408"/>
                      </a:lnTo>
                      <a:lnTo>
                        <a:pt x="151" y="416"/>
                      </a:lnTo>
                      <a:lnTo>
                        <a:pt x="134" y="431"/>
                      </a:lnTo>
                      <a:lnTo>
                        <a:pt x="100" y="435"/>
                      </a:lnTo>
                      <a:lnTo>
                        <a:pt x="117" y="452"/>
                      </a:lnTo>
                      <a:lnTo>
                        <a:pt x="67" y="457"/>
                      </a:lnTo>
                      <a:lnTo>
                        <a:pt x="67" y="474"/>
                      </a:lnTo>
                      <a:lnTo>
                        <a:pt x="44" y="478"/>
                      </a:lnTo>
                      <a:lnTo>
                        <a:pt x="30" y="478"/>
                      </a:lnTo>
                      <a:lnTo>
                        <a:pt x="26" y="482"/>
                      </a:lnTo>
                      <a:lnTo>
                        <a:pt x="3" y="474"/>
                      </a:lnTo>
                      <a:lnTo>
                        <a:pt x="6" y="482"/>
                      </a:lnTo>
                      <a:lnTo>
                        <a:pt x="0" y="504"/>
                      </a:lnTo>
                      <a:lnTo>
                        <a:pt x="23" y="504"/>
                      </a:lnTo>
                      <a:lnTo>
                        <a:pt x="26" y="517"/>
                      </a:lnTo>
                      <a:lnTo>
                        <a:pt x="46" y="508"/>
                      </a:lnTo>
                      <a:lnTo>
                        <a:pt x="61" y="508"/>
                      </a:lnTo>
                      <a:lnTo>
                        <a:pt x="63" y="523"/>
                      </a:lnTo>
                      <a:lnTo>
                        <a:pt x="80" y="517"/>
                      </a:lnTo>
                      <a:lnTo>
                        <a:pt x="73" y="491"/>
                      </a:lnTo>
                      <a:lnTo>
                        <a:pt x="107" y="491"/>
                      </a:lnTo>
                      <a:lnTo>
                        <a:pt x="110" y="504"/>
                      </a:lnTo>
                      <a:lnTo>
                        <a:pt x="134" y="500"/>
                      </a:lnTo>
                      <a:lnTo>
                        <a:pt x="158" y="504"/>
                      </a:lnTo>
                      <a:lnTo>
                        <a:pt x="164" y="478"/>
                      </a:lnTo>
                      <a:lnTo>
                        <a:pt x="171" y="491"/>
                      </a:lnTo>
                      <a:lnTo>
                        <a:pt x="158" y="508"/>
                      </a:lnTo>
                      <a:lnTo>
                        <a:pt x="130" y="527"/>
                      </a:lnTo>
                      <a:lnTo>
                        <a:pt x="114" y="540"/>
                      </a:lnTo>
                      <a:lnTo>
                        <a:pt x="141" y="535"/>
                      </a:lnTo>
                      <a:lnTo>
                        <a:pt x="144" y="552"/>
                      </a:lnTo>
                      <a:lnTo>
                        <a:pt x="147" y="562"/>
                      </a:lnTo>
                      <a:lnTo>
                        <a:pt x="187" y="540"/>
                      </a:lnTo>
                      <a:lnTo>
                        <a:pt x="225" y="500"/>
                      </a:lnTo>
                      <a:lnTo>
                        <a:pt x="191" y="517"/>
                      </a:lnTo>
                      <a:lnTo>
                        <a:pt x="175" y="491"/>
                      </a:lnTo>
                      <a:lnTo>
                        <a:pt x="215" y="482"/>
                      </a:lnTo>
                      <a:lnTo>
                        <a:pt x="187" y="474"/>
                      </a:lnTo>
                      <a:lnTo>
                        <a:pt x="212" y="452"/>
                      </a:lnTo>
                      <a:lnTo>
                        <a:pt x="238" y="500"/>
                      </a:lnTo>
                      <a:lnTo>
                        <a:pt x="245" y="474"/>
                      </a:lnTo>
                      <a:lnTo>
                        <a:pt x="259" y="496"/>
                      </a:lnTo>
                      <a:lnTo>
                        <a:pt x="285" y="469"/>
                      </a:lnTo>
                      <a:lnTo>
                        <a:pt x="272" y="517"/>
                      </a:lnTo>
                      <a:lnTo>
                        <a:pt x="275" y="540"/>
                      </a:lnTo>
                      <a:lnTo>
                        <a:pt x="228" y="548"/>
                      </a:lnTo>
                      <a:lnTo>
                        <a:pt x="309" y="552"/>
                      </a:lnTo>
                      <a:lnTo>
                        <a:pt x="272" y="548"/>
                      </a:lnTo>
                      <a:lnTo>
                        <a:pt x="289" y="504"/>
                      </a:lnTo>
                      <a:lnTo>
                        <a:pt x="329" y="496"/>
                      </a:lnTo>
                      <a:lnTo>
                        <a:pt x="343" y="478"/>
                      </a:lnTo>
                      <a:lnTo>
                        <a:pt x="353" y="517"/>
                      </a:lnTo>
                      <a:lnTo>
                        <a:pt x="316" y="527"/>
                      </a:lnTo>
                      <a:lnTo>
                        <a:pt x="346" y="531"/>
                      </a:lnTo>
                      <a:lnTo>
                        <a:pt x="376" y="535"/>
                      </a:lnTo>
                      <a:lnTo>
                        <a:pt x="359" y="513"/>
                      </a:lnTo>
                      <a:lnTo>
                        <a:pt x="369" y="478"/>
                      </a:lnTo>
                      <a:lnTo>
                        <a:pt x="389" y="496"/>
                      </a:lnTo>
                      <a:lnTo>
                        <a:pt x="382" y="531"/>
                      </a:lnTo>
                      <a:lnTo>
                        <a:pt x="413" y="544"/>
                      </a:lnTo>
                      <a:lnTo>
                        <a:pt x="336" y="566"/>
                      </a:lnTo>
                      <a:lnTo>
                        <a:pt x="410" y="562"/>
                      </a:lnTo>
                      <a:lnTo>
                        <a:pt x="419" y="575"/>
                      </a:lnTo>
                      <a:lnTo>
                        <a:pt x="440" y="557"/>
                      </a:lnTo>
                      <a:lnTo>
                        <a:pt x="453" y="575"/>
                      </a:lnTo>
                      <a:lnTo>
                        <a:pt x="490" y="513"/>
                      </a:lnTo>
                      <a:lnTo>
                        <a:pt x="510" y="523"/>
                      </a:lnTo>
                      <a:lnTo>
                        <a:pt x="523" y="583"/>
                      </a:lnTo>
                      <a:lnTo>
                        <a:pt x="467" y="544"/>
                      </a:lnTo>
                      <a:lnTo>
                        <a:pt x="484" y="566"/>
                      </a:lnTo>
                      <a:lnTo>
                        <a:pt x="517" y="557"/>
                      </a:lnTo>
                      <a:lnTo>
                        <a:pt x="521" y="583"/>
                      </a:lnTo>
                      <a:lnTo>
                        <a:pt x="517" y="605"/>
                      </a:lnTo>
                      <a:lnTo>
                        <a:pt x="490" y="557"/>
                      </a:lnTo>
                      <a:lnTo>
                        <a:pt x="447" y="605"/>
                      </a:lnTo>
                      <a:lnTo>
                        <a:pt x="402" y="579"/>
                      </a:lnTo>
                      <a:lnTo>
                        <a:pt x="426" y="610"/>
                      </a:lnTo>
                      <a:lnTo>
                        <a:pt x="467" y="618"/>
                      </a:lnTo>
                      <a:lnTo>
                        <a:pt x="500" y="622"/>
                      </a:lnTo>
                      <a:lnTo>
                        <a:pt x="531" y="680"/>
                      </a:lnTo>
                      <a:lnTo>
                        <a:pt x="433" y="622"/>
                      </a:lnTo>
                      <a:lnTo>
                        <a:pt x="433" y="644"/>
                      </a:lnTo>
                      <a:lnTo>
                        <a:pt x="353" y="650"/>
                      </a:lnTo>
                      <a:lnTo>
                        <a:pt x="329" y="631"/>
                      </a:lnTo>
                      <a:lnTo>
                        <a:pt x="305" y="650"/>
                      </a:lnTo>
                      <a:lnTo>
                        <a:pt x="349" y="650"/>
                      </a:lnTo>
                      <a:lnTo>
                        <a:pt x="443" y="650"/>
                      </a:lnTo>
                      <a:lnTo>
                        <a:pt x="484" y="640"/>
                      </a:lnTo>
                      <a:lnTo>
                        <a:pt x="521" y="650"/>
                      </a:lnTo>
                      <a:lnTo>
                        <a:pt x="523" y="676"/>
                      </a:lnTo>
                      <a:lnTo>
                        <a:pt x="443" y="676"/>
                      </a:lnTo>
                      <a:lnTo>
                        <a:pt x="440" y="684"/>
                      </a:lnTo>
                      <a:lnTo>
                        <a:pt x="426" y="671"/>
                      </a:lnTo>
                      <a:lnTo>
                        <a:pt x="393" y="676"/>
                      </a:lnTo>
                      <a:lnTo>
                        <a:pt x="410" y="680"/>
                      </a:lnTo>
                      <a:lnTo>
                        <a:pt x="376" y="706"/>
                      </a:lnTo>
                      <a:lnTo>
                        <a:pt x="419" y="680"/>
                      </a:lnTo>
                      <a:lnTo>
                        <a:pt x="440" y="684"/>
                      </a:lnTo>
                      <a:lnTo>
                        <a:pt x="487" y="680"/>
                      </a:lnTo>
                      <a:lnTo>
                        <a:pt x="531" y="684"/>
                      </a:lnTo>
                      <a:lnTo>
                        <a:pt x="500" y="693"/>
                      </a:lnTo>
                      <a:lnTo>
                        <a:pt x="504" y="715"/>
                      </a:lnTo>
                      <a:lnTo>
                        <a:pt x="517" y="715"/>
                      </a:lnTo>
                      <a:lnTo>
                        <a:pt x="514" y="702"/>
                      </a:lnTo>
                      <a:lnTo>
                        <a:pt x="548" y="698"/>
                      </a:lnTo>
                      <a:lnTo>
                        <a:pt x="615" y="680"/>
                      </a:lnTo>
                      <a:lnTo>
                        <a:pt x="662" y="711"/>
                      </a:lnTo>
                      <a:lnTo>
                        <a:pt x="662" y="724"/>
                      </a:lnTo>
                      <a:lnTo>
                        <a:pt x="574" y="728"/>
                      </a:lnTo>
                      <a:lnTo>
                        <a:pt x="544" y="719"/>
                      </a:lnTo>
                      <a:lnTo>
                        <a:pt x="523" y="728"/>
                      </a:lnTo>
                      <a:lnTo>
                        <a:pt x="541" y="732"/>
                      </a:lnTo>
                      <a:lnTo>
                        <a:pt x="578" y="741"/>
                      </a:lnTo>
                      <a:lnTo>
                        <a:pt x="618" y="732"/>
                      </a:lnTo>
                      <a:lnTo>
                        <a:pt x="685" y="741"/>
                      </a:lnTo>
                      <a:lnTo>
                        <a:pt x="685" y="759"/>
                      </a:lnTo>
                      <a:lnTo>
                        <a:pt x="713" y="702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343" name="Freeform 7"/>
                <p:cNvSpPr>
                  <a:spLocks/>
                </p:cNvSpPr>
                <p:nvPr/>
              </p:nvSpPr>
              <p:spPr bwMode="ltGray">
                <a:xfrm>
                  <a:off x="4209" y="2480"/>
                  <a:ext cx="732" cy="1044"/>
                </a:xfrm>
                <a:custGeom>
                  <a:avLst/>
                  <a:gdLst/>
                  <a:ahLst/>
                  <a:cxnLst>
                    <a:cxn ang="0">
                      <a:pos x="452" y="796"/>
                    </a:cxn>
                    <a:cxn ang="0">
                      <a:pos x="268" y="740"/>
                    </a:cxn>
                    <a:cxn ang="0">
                      <a:pos x="107" y="722"/>
                    </a:cxn>
                    <a:cxn ang="0">
                      <a:pos x="84" y="678"/>
                    </a:cxn>
                    <a:cxn ang="0">
                      <a:pos x="144" y="700"/>
                    </a:cxn>
                    <a:cxn ang="0">
                      <a:pos x="271" y="696"/>
                    </a:cxn>
                    <a:cxn ang="0">
                      <a:pos x="268" y="665"/>
                    </a:cxn>
                    <a:cxn ang="0">
                      <a:pos x="211" y="647"/>
                    </a:cxn>
                    <a:cxn ang="0">
                      <a:pos x="248" y="590"/>
                    </a:cxn>
                    <a:cxn ang="0">
                      <a:pos x="268" y="594"/>
                    </a:cxn>
                    <a:cxn ang="0">
                      <a:pos x="299" y="607"/>
                    </a:cxn>
                    <a:cxn ang="0">
                      <a:pos x="315" y="639"/>
                    </a:cxn>
                    <a:cxn ang="0">
                      <a:pos x="335" y="696"/>
                    </a:cxn>
                    <a:cxn ang="0">
                      <a:pos x="322" y="586"/>
                    </a:cxn>
                    <a:cxn ang="0">
                      <a:pos x="348" y="594"/>
                    </a:cxn>
                    <a:cxn ang="0">
                      <a:pos x="392" y="616"/>
                    </a:cxn>
                    <a:cxn ang="0">
                      <a:pos x="419" y="643"/>
                    </a:cxn>
                    <a:cxn ang="0">
                      <a:pos x="412" y="682"/>
                    </a:cxn>
                    <a:cxn ang="0">
                      <a:pos x="449" y="696"/>
                    </a:cxn>
                    <a:cxn ang="0">
                      <a:pos x="490" y="709"/>
                    </a:cxn>
                    <a:cxn ang="0">
                      <a:pos x="459" y="652"/>
                    </a:cxn>
                    <a:cxn ang="0">
                      <a:pos x="315" y="410"/>
                    </a:cxn>
                    <a:cxn ang="0">
                      <a:pos x="318" y="287"/>
                    </a:cxn>
                    <a:cxn ang="0">
                      <a:pos x="318" y="375"/>
                    </a:cxn>
                    <a:cxn ang="0">
                      <a:pos x="332" y="345"/>
                    </a:cxn>
                    <a:cxn ang="0">
                      <a:pos x="348" y="332"/>
                    </a:cxn>
                    <a:cxn ang="0">
                      <a:pos x="301" y="314"/>
                    </a:cxn>
                    <a:cxn ang="0">
                      <a:pos x="278" y="253"/>
                    </a:cxn>
                    <a:cxn ang="0">
                      <a:pos x="307" y="199"/>
                    </a:cxn>
                    <a:cxn ang="0">
                      <a:pos x="291" y="191"/>
                    </a:cxn>
                    <a:cxn ang="0">
                      <a:pos x="322" y="112"/>
                    </a:cxn>
                    <a:cxn ang="0">
                      <a:pos x="248" y="91"/>
                    </a:cxn>
                    <a:cxn ang="0">
                      <a:pos x="311" y="21"/>
                    </a:cxn>
                    <a:cxn ang="0">
                      <a:pos x="379" y="91"/>
                    </a:cxn>
                    <a:cxn ang="0">
                      <a:pos x="446" y="85"/>
                    </a:cxn>
                    <a:cxn ang="0">
                      <a:pos x="543" y="95"/>
                    </a:cxn>
                    <a:cxn ang="0">
                      <a:pos x="583" y="95"/>
                    </a:cxn>
                    <a:cxn ang="0">
                      <a:pos x="660" y="99"/>
                    </a:cxn>
                    <a:cxn ang="0">
                      <a:pos x="660" y="151"/>
                    </a:cxn>
                    <a:cxn ang="0">
                      <a:pos x="707" y="91"/>
                    </a:cxn>
                    <a:cxn ang="0">
                      <a:pos x="674" y="178"/>
                    </a:cxn>
                    <a:cxn ang="0">
                      <a:pos x="589" y="151"/>
                    </a:cxn>
                    <a:cxn ang="0">
                      <a:pos x="439" y="112"/>
                    </a:cxn>
                    <a:cxn ang="0">
                      <a:pos x="405" y="191"/>
                    </a:cxn>
                    <a:cxn ang="0">
                      <a:pos x="509" y="143"/>
                    </a:cxn>
                    <a:cxn ang="0">
                      <a:pos x="623" y="208"/>
                    </a:cxn>
                    <a:cxn ang="0">
                      <a:pos x="459" y="204"/>
                    </a:cxn>
                    <a:cxn ang="0">
                      <a:pos x="513" y="279"/>
                    </a:cxn>
                    <a:cxn ang="0">
                      <a:pos x="462" y="305"/>
                    </a:cxn>
                    <a:cxn ang="0">
                      <a:pos x="462" y="371"/>
                    </a:cxn>
                    <a:cxn ang="0">
                      <a:pos x="519" y="568"/>
                    </a:cxn>
                    <a:cxn ang="0">
                      <a:pos x="543" y="556"/>
                    </a:cxn>
                    <a:cxn ang="0">
                      <a:pos x="583" y="603"/>
                    </a:cxn>
                    <a:cxn ang="0">
                      <a:pos x="633" y="740"/>
                    </a:cxn>
                    <a:cxn ang="0">
                      <a:pos x="596" y="810"/>
                    </a:cxn>
                    <a:cxn ang="0">
                      <a:pos x="676" y="924"/>
                    </a:cxn>
                    <a:cxn ang="0">
                      <a:pos x="720" y="893"/>
                    </a:cxn>
                    <a:cxn ang="0">
                      <a:pos x="593" y="998"/>
                    </a:cxn>
                  </a:cxnLst>
                  <a:rect l="0" t="0" r="r" b="b"/>
                  <a:pathLst>
                    <a:path w="732" h="1044">
                      <a:moveTo>
                        <a:pt x="523" y="1016"/>
                      </a:moveTo>
                      <a:lnTo>
                        <a:pt x="516" y="968"/>
                      </a:lnTo>
                      <a:lnTo>
                        <a:pt x="509" y="945"/>
                      </a:lnTo>
                      <a:lnTo>
                        <a:pt x="509" y="932"/>
                      </a:lnTo>
                      <a:lnTo>
                        <a:pt x="496" y="871"/>
                      </a:lnTo>
                      <a:lnTo>
                        <a:pt x="490" y="867"/>
                      </a:lnTo>
                      <a:lnTo>
                        <a:pt x="490" y="862"/>
                      </a:lnTo>
                      <a:lnTo>
                        <a:pt x="490" y="853"/>
                      </a:lnTo>
                      <a:lnTo>
                        <a:pt x="476" y="814"/>
                      </a:lnTo>
                      <a:lnTo>
                        <a:pt x="465" y="805"/>
                      </a:lnTo>
                      <a:lnTo>
                        <a:pt x="452" y="796"/>
                      </a:lnTo>
                      <a:lnTo>
                        <a:pt x="442" y="775"/>
                      </a:lnTo>
                      <a:lnTo>
                        <a:pt x="425" y="762"/>
                      </a:lnTo>
                      <a:lnTo>
                        <a:pt x="398" y="753"/>
                      </a:lnTo>
                      <a:lnTo>
                        <a:pt x="358" y="743"/>
                      </a:lnTo>
                      <a:lnTo>
                        <a:pt x="348" y="753"/>
                      </a:lnTo>
                      <a:lnTo>
                        <a:pt x="328" y="753"/>
                      </a:lnTo>
                      <a:lnTo>
                        <a:pt x="322" y="740"/>
                      </a:lnTo>
                      <a:lnTo>
                        <a:pt x="311" y="736"/>
                      </a:lnTo>
                      <a:lnTo>
                        <a:pt x="294" y="740"/>
                      </a:lnTo>
                      <a:lnTo>
                        <a:pt x="282" y="730"/>
                      </a:lnTo>
                      <a:lnTo>
                        <a:pt x="268" y="740"/>
                      </a:lnTo>
                      <a:lnTo>
                        <a:pt x="258" y="740"/>
                      </a:lnTo>
                      <a:lnTo>
                        <a:pt x="251" y="743"/>
                      </a:lnTo>
                      <a:lnTo>
                        <a:pt x="235" y="753"/>
                      </a:lnTo>
                      <a:lnTo>
                        <a:pt x="245" y="743"/>
                      </a:lnTo>
                      <a:lnTo>
                        <a:pt x="245" y="740"/>
                      </a:lnTo>
                      <a:lnTo>
                        <a:pt x="245" y="736"/>
                      </a:lnTo>
                      <a:lnTo>
                        <a:pt x="241" y="726"/>
                      </a:lnTo>
                      <a:lnTo>
                        <a:pt x="160" y="718"/>
                      </a:lnTo>
                      <a:lnTo>
                        <a:pt x="144" y="718"/>
                      </a:lnTo>
                      <a:lnTo>
                        <a:pt x="127" y="718"/>
                      </a:lnTo>
                      <a:lnTo>
                        <a:pt x="107" y="722"/>
                      </a:lnTo>
                      <a:lnTo>
                        <a:pt x="97" y="736"/>
                      </a:lnTo>
                      <a:lnTo>
                        <a:pt x="64" y="740"/>
                      </a:lnTo>
                      <a:lnTo>
                        <a:pt x="74" y="730"/>
                      </a:lnTo>
                      <a:lnTo>
                        <a:pt x="80" y="726"/>
                      </a:lnTo>
                      <a:lnTo>
                        <a:pt x="87" y="726"/>
                      </a:lnTo>
                      <a:lnTo>
                        <a:pt x="87" y="722"/>
                      </a:lnTo>
                      <a:lnTo>
                        <a:pt x="90" y="718"/>
                      </a:lnTo>
                      <a:lnTo>
                        <a:pt x="101" y="713"/>
                      </a:lnTo>
                      <a:lnTo>
                        <a:pt x="101" y="709"/>
                      </a:lnTo>
                      <a:lnTo>
                        <a:pt x="94" y="700"/>
                      </a:lnTo>
                      <a:lnTo>
                        <a:pt x="84" y="678"/>
                      </a:lnTo>
                      <a:lnTo>
                        <a:pt x="74" y="674"/>
                      </a:lnTo>
                      <a:lnTo>
                        <a:pt x="44" y="691"/>
                      </a:lnTo>
                      <a:lnTo>
                        <a:pt x="0" y="691"/>
                      </a:lnTo>
                      <a:lnTo>
                        <a:pt x="17" y="687"/>
                      </a:lnTo>
                      <a:lnTo>
                        <a:pt x="27" y="687"/>
                      </a:lnTo>
                      <a:lnTo>
                        <a:pt x="37" y="687"/>
                      </a:lnTo>
                      <a:lnTo>
                        <a:pt x="77" y="665"/>
                      </a:lnTo>
                      <a:lnTo>
                        <a:pt x="94" y="682"/>
                      </a:lnTo>
                      <a:lnTo>
                        <a:pt x="111" y="700"/>
                      </a:lnTo>
                      <a:lnTo>
                        <a:pt x="124" y="705"/>
                      </a:lnTo>
                      <a:lnTo>
                        <a:pt x="144" y="700"/>
                      </a:lnTo>
                      <a:lnTo>
                        <a:pt x="154" y="705"/>
                      </a:lnTo>
                      <a:lnTo>
                        <a:pt x="170" y="700"/>
                      </a:lnTo>
                      <a:lnTo>
                        <a:pt x="184" y="705"/>
                      </a:lnTo>
                      <a:lnTo>
                        <a:pt x="184" y="687"/>
                      </a:lnTo>
                      <a:lnTo>
                        <a:pt x="198" y="674"/>
                      </a:lnTo>
                      <a:lnTo>
                        <a:pt x="191" y="687"/>
                      </a:lnTo>
                      <a:lnTo>
                        <a:pt x="194" y="696"/>
                      </a:lnTo>
                      <a:lnTo>
                        <a:pt x="198" y="700"/>
                      </a:lnTo>
                      <a:lnTo>
                        <a:pt x="221" y="709"/>
                      </a:lnTo>
                      <a:lnTo>
                        <a:pt x="241" y="705"/>
                      </a:lnTo>
                      <a:lnTo>
                        <a:pt x="271" y="696"/>
                      </a:lnTo>
                      <a:lnTo>
                        <a:pt x="294" y="682"/>
                      </a:lnTo>
                      <a:lnTo>
                        <a:pt x="299" y="687"/>
                      </a:lnTo>
                      <a:lnTo>
                        <a:pt x="288" y="691"/>
                      </a:lnTo>
                      <a:lnTo>
                        <a:pt x="275" y="696"/>
                      </a:lnTo>
                      <a:lnTo>
                        <a:pt x="241" y="705"/>
                      </a:lnTo>
                      <a:lnTo>
                        <a:pt x="278" y="713"/>
                      </a:lnTo>
                      <a:lnTo>
                        <a:pt x="294" y="718"/>
                      </a:lnTo>
                      <a:lnTo>
                        <a:pt x="307" y="713"/>
                      </a:lnTo>
                      <a:lnTo>
                        <a:pt x="301" y="682"/>
                      </a:lnTo>
                      <a:lnTo>
                        <a:pt x="291" y="674"/>
                      </a:lnTo>
                      <a:lnTo>
                        <a:pt x="268" y="665"/>
                      </a:lnTo>
                      <a:lnTo>
                        <a:pt x="258" y="665"/>
                      </a:lnTo>
                      <a:lnTo>
                        <a:pt x="261" y="674"/>
                      </a:lnTo>
                      <a:lnTo>
                        <a:pt x="245" y="678"/>
                      </a:lnTo>
                      <a:lnTo>
                        <a:pt x="241" y="674"/>
                      </a:lnTo>
                      <a:lnTo>
                        <a:pt x="245" y="661"/>
                      </a:lnTo>
                      <a:lnTo>
                        <a:pt x="225" y="656"/>
                      </a:lnTo>
                      <a:lnTo>
                        <a:pt x="204" y="656"/>
                      </a:lnTo>
                      <a:lnTo>
                        <a:pt x="201" y="665"/>
                      </a:lnTo>
                      <a:lnTo>
                        <a:pt x="194" y="656"/>
                      </a:lnTo>
                      <a:lnTo>
                        <a:pt x="211" y="652"/>
                      </a:lnTo>
                      <a:lnTo>
                        <a:pt x="211" y="647"/>
                      </a:lnTo>
                      <a:lnTo>
                        <a:pt x="217" y="639"/>
                      </a:lnTo>
                      <a:lnTo>
                        <a:pt x="225" y="630"/>
                      </a:lnTo>
                      <a:lnTo>
                        <a:pt x="225" y="616"/>
                      </a:lnTo>
                      <a:lnTo>
                        <a:pt x="221" y="612"/>
                      </a:lnTo>
                      <a:lnTo>
                        <a:pt x="211" y="603"/>
                      </a:lnTo>
                      <a:lnTo>
                        <a:pt x="181" y="582"/>
                      </a:lnTo>
                      <a:lnTo>
                        <a:pt x="207" y="590"/>
                      </a:lnTo>
                      <a:lnTo>
                        <a:pt x="217" y="599"/>
                      </a:lnTo>
                      <a:lnTo>
                        <a:pt x="227" y="603"/>
                      </a:lnTo>
                      <a:lnTo>
                        <a:pt x="238" y="603"/>
                      </a:lnTo>
                      <a:lnTo>
                        <a:pt x="248" y="590"/>
                      </a:lnTo>
                      <a:lnTo>
                        <a:pt x="238" y="603"/>
                      </a:lnTo>
                      <a:lnTo>
                        <a:pt x="231" y="622"/>
                      </a:lnTo>
                      <a:lnTo>
                        <a:pt x="227" y="639"/>
                      </a:lnTo>
                      <a:lnTo>
                        <a:pt x="231" y="643"/>
                      </a:lnTo>
                      <a:lnTo>
                        <a:pt x="238" y="639"/>
                      </a:lnTo>
                      <a:lnTo>
                        <a:pt x="248" y="643"/>
                      </a:lnTo>
                      <a:lnTo>
                        <a:pt x="255" y="643"/>
                      </a:lnTo>
                      <a:lnTo>
                        <a:pt x="265" y="643"/>
                      </a:lnTo>
                      <a:lnTo>
                        <a:pt x="275" y="643"/>
                      </a:lnTo>
                      <a:lnTo>
                        <a:pt x="291" y="647"/>
                      </a:lnTo>
                      <a:lnTo>
                        <a:pt x="268" y="594"/>
                      </a:lnTo>
                      <a:lnTo>
                        <a:pt x="258" y="594"/>
                      </a:lnTo>
                      <a:lnTo>
                        <a:pt x="282" y="594"/>
                      </a:lnTo>
                      <a:lnTo>
                        <a:pt x="301" y="568"/>
                      </a:lnTo>
                      <a:lnTo>
                        <a:pt x="341" y="534"/>
                      </a:lnTo>
                      <a:lnTo>
                        <a:pt x="322" y="551"/>
                      </a:lnTo>
                      <a:lnTo>
                        <a:pt x="307" y="573"/>
                      </a:lnTo>
                      <a:lnTo>
                        <a:pt x="294" y="590"/>
                      </a:lnTo>
                      <a:lnTo>
                        <a:pt x="288" y="599"/>
                      </a:lnTo>
                      <a:lnTo>
                        <a:pt x="294" y="603"/>
                      </a:lnTo>
                      <a:lnTo>
                        <a:pt x="294" y="616"/>
                      </a:lnTo>
                      <a:lnTo>
                        <a:pt x="299" y="607"/>
                      </a:lnTo>
                      <a:lnTo>
                        <a:pt x="307" y="599"/>
                      </a:lnTo>
                      <a:lnTo>
                        <a:pt x="315" y="599"/>
                      </a:lnTo>
                      <a:lnTo>
                        <a:pt x="318" y="607"/>
                      </a:lnTo>
                      <a:lnTo>
                        <a:pt x="307" y="607"/>
                      </a:lnTo>
                      <a:lnTo>
                        <a:pt x="301" y="612"/>
                      </a:lnTo>
                      <a:lnTo>
                        <a:pt x="301" y="626"/>
                      </a:lnTo>
                      <a:lnTo>
                        <a:pt x="305" y="639"/>
                      </a:lnTo>
                      <a:lnTo>
                        <a:pt x="311" y="630"/>
                      </a:lnTo>
                      <a:lnTo>
                        <a:pt x="318" y="630"/>
                      </a:lnTo>
                      <a:lnTo>
                        <a:pt x="318" y="635"/>
                      </a:lnTo>
                      <a:lnTo>
                        <a:pt x="315" y="639"/>
                      </a:lnTo>
                      <a:lnTo>
                        <a:pt x="307" y="643"/>
                      </a:lnTo>
                      <a:lnTo>
                        <a:pt x="307" y="652"/>
                      </a:lnTo>
                      <a:lnTo>
                        <a:pt x="311" y="656"/>
                      </a:lnTo>
                      <a:lnTo>
                        <a:pt x="318" y="656"/>
                      </a:lnTo>
                      <a:lnTo>
                        <a:pt x="322" y="656"/>
                      </a:lnTo>
                      <a:lnTo>
                        <a:pt x="322" y="652"/>
                      </a:lnTo>
                      <a:lnTo>
                        <a:pt x="332" y="674"/>
                      </a:lnTo>
                      <a:lnTo>
                        <a:pt x="328" y="682"/>
                      </a:lnTo>
                      <a:lnTo>
                        <a:pt x="325" y="687"/>
                      </a:lnTo>
                      <a:lnTo>
                        <a:pt x="325" y="696"/>
                      </a:lnTo>
                      <a:lnTo>
                        <a:pt x="335" y="696"/>
                      </a:lnTo>
                      <a:lnTo>
                        <a:pt x="335" y="687"/>
                      </a:lnTo>
                      <a:lnTo>
                        <a:pt x="318" y="635"/>
                      </a:lnTo>
                      <a:lnTo>
                        <a:pt x="311" y="599"/>
                      </a:lnTo>
                      <a:lnTo>
                        <a:pt x="315" y="582"/>
                      </a:lnTo>
                      <a:lnTo>
                        <a:pt x="307" y="568"/>
                      </a:lnTo>
                      <a:lnTo>
                        <a:pt x="284" y="560"/>
                      </a:lnTo>
                      <a:lnTo>
                        <a:pt x="311" y="568"/>
                      </a:lnTo>
                      <a:lnTo>
                        <a:pt x="325" y="547"/>
                      </a:lnTo>
                      <a:lnTo>
                        <a:pt x="318" y="560"/>
                      </a:lnTo>
                      <a:lnTo>
                        <a:pt x="325" y="573"/>
                      </a:lnTo>
                      <a:lnTo>
                        <a:pt x="322" y="586"/>
                      </a:lnTo>
                      <a:lnTo>
                        <a:pt x="328" y="594"/>
                      </a:lnTo>
                      <a:lnTo>
                        <a:pt x="322" y="603"/>
                      </a:lnTo>
                      <a:lnTo>
                        <a:pt x="328" y="626"/>
                      </a:lnTo>
                      <a:lnTo>
                        <a:pt x="332" y="647"/>
                      </a:lnTo>
                      <a:lnTo>
                        <a:pt x="348" y="665"/>
                      </a:lnTo>
                      <a:lnTo>
                        <a:pt x="362" y="661"/>
                      </a:lnTo>
                      <a:lnTo>
                        <a:pt x="351" y="647"/>
                      </a:lnTo>
                      <a:lnTo>
                        <a:pt x="348" y="630"/>
                      </a:lnTo>
                      <a:lnTo>
                        <a:pt x="338" y="622"/>
                      </a:lnTo>
                      <a:lnTo>
                        <a:pt x="341" y="607"/>
                      </a:lnTo>
                      <a:lnTo>
                        <a:pt x="348" y="594"/>
                      </a:lnTo>
                      <a:lnTo>
                        <a:pt x="356" y="607"/>
                      </a:lnTo>
                      <a:lnTo>
                        <a:pt x="351" y="612"/>
                      </a:lnTo>
                      <a:lnTo>
                        <a:pt x="351" y="622"/>
                      </a:lnTo>
                      <a:lnTo>
                        <a:pt x="356" y="639"/>
                      </a:lnTo>
                      <a:lnTo>
                        <a:pt x="362" y="643"/>
                      </a:lnTo>
                      <a:lnTo>
                        <a:pt x="368" y="643"/>
                      </a:lnTo>
                      <a:lnTo>
                        <a:pt x="372" y="639"/>
                      </a:lnTo>
                      <a:lnTo>
                        <a:pt x="379" y="630"/>
                      </a:lnTo>
                      <a:lnTo>
                        <a:pt x="375" y="616"/>
                      </a:lnTo>
                      <a:lnTo>
                        <a:pt x="379" y="612"/>
                      </a:lnTo>
                      <a:lnTo>
                        <a:pt x="392" y="616"/>
                      </a:lnTo>
                      <a:lnTo>
                        <a:pt x="392" y="626"/>
                      </a:lnTo>
                      <a:lnTo>
                        <a:pt x="389" y="622"/>
                      </a:lnTo>
                      <a:lnTo>
                        <a:pt x="385" y="630"/>
                      </a:lnTo>
                      <a:lnTo>
                        <a:pt x="379" y="639"/>
                      </a:lnTo>
                      <a:lnTo>
                        <a:pt x="379" y="652"/>
                      </a:lnTo>
                      <a:lnTo>
                        <a:pt x="382" y="665"/>
                      </a:lnTo>
                      <a:lnTo>
                        <a:pt x="402" y="652"/>
                      </a:lnTo>
                      <a:lnTo>
                        <a:pt x="408" y="647"/>
                      </a:lnTo>
                      <a:lnTo>
                        <a:pt x="402" y="626"/>
                      </a:lnTo>
                      <a:lnTo>
                        <a:pt x="415" y="635"/>
                      </a:lnTo>
                      <a:lnTo>
                        <a:pt x="419" y="643"/>
                      </a:lnTo>
                      <a:lnTo>
                        <a:pt x="419" y="652"/>
                      </a:lnTo>
                      <a:lnTo>
                        <a:pt x="415" y="656"/>
                      </a:lnTo>
                      <a:lnTo>
                        <a:pt x="423" y="665"/>
                      </a:lnTo>
                      <a:lnTo>
                        <a:pt x="415" y="670"/>
                      </a:lnTo>
                      <a:lnTo>
                        <a:pt x="412" y="661"/>
                      </a:lnTo>
                      <a:lnTo>
                        <a:pt x="398" y="665"/>
                      </a:lnTo>
                      <a:lnTo>
                        <a:pt x="398" y="674"/>
                      </a:lnTo>
                      <a:lnTo>
                        <a:pt x="405" y="674"/>
                      </a:lnTo>
                      <a:lnTo>
                        <a:pt x="412" y="670"/>
                      </a:lnTo>
                      <a:lnTo>
                        <a:pt x="419" y="678"/>
                      </a:lnTo>
                      <a:lnTo>
                        <a:pt x="412" y="682"/>
                      </a:lnTo>
                      <a:lnTo>
                        <a:pt x="412" y="691"/>
                      </a:lnTo>
                      <a:lnTo>
                        <a:pt x="419" y="691"/>
                      </a:lnTo>
                      <a:lnTo>
                        <a:pt x="419" y="709"/>
                      </a:lnTo>
                      <a:lnTo>
                        <a:pt x="423" y="718"/>
                      </a:lnTo>
                      <a:lnTo>
                        <a:pt x="429" y="722"/>
                      </a:lnTo>
                      <a:lnTo>
                        <a:pt x="432" y="718"/>
                      </a:lnTo>
                      <a:lnTo>
                        <a:pt x="429" y="709"/>
                      </a:lnTo>
                      <a:lnTo>
                        <a:pt x="419" y="705"/>
                      </a:lnTo>
                      <a:lnTo>
                        <a:pt x="425" y="696"/>
                      </a:lnTo>
                      <a:lnTo>
                        <a:pt x="436" y="696"/>
                      </a:lnTo>
                      <a:lnTo>
                        <a:pt x="449" y="696"/>
                      </a:lnTo>
                      <a:lnTo>
                        <a:pt x="459" y="709"/>
                      </a:lnTo>
                      <a:lnTo>
                        <a:pt x="472" y="726"/>
                      </a:lnTo>
                      <a:lnTo>
                        <a:pt x="476" y="740"/>
                      </a:lnTo>
                      <a:lnTo>
                        <a:pt x="496" y="762"/>
                      </a:lnTo>
                      <a:lnTo>
                        <a:pt x="506" y="770"/>
                      </a:lnTo>
                      <a:lnTo>
                        <a:pt x="506" y="757"/>
                      </a:lnTo>
                      <a:lnTo>
                        <a:pt x="506" y="747"/>
                      </a:lnTo>
                      <a:lnTo>
                        <a:pt x="496" y="713"/>
                      </a:lnTo>
                      <a:lnTo>
                        <a:pt x="490" y="722"/>
                      </a:lnTo>
                      <a:lnTo>
                        <a:pt x="486" y="713"/>
                      </a:lnTo>
                      <a:lnTo>
                        <a:pt x="490" y="709"/>
                      </a:lnTo>
                      <a:lnTo>
                        <a:pt x="492" y="696"/>
                      </a:lnTo>
                      <a:lnTo>
                        <a:pt x="486" y="674"/>
                      </a:lnTo>
                      <a:lnTo>
                        <a:pt x="476" y="665"/>
                      </a:lnTo>
                      <a:lnTo>
                        <a:pt x="442" y="647"/>
                      </a:lnTo>
                      <a:lnTo>
                        <a:pt x="439" y="652"/>
                      </a:lnTo>
                      <a:lnTo>
                        <a:pt x="423" y="639"/>
                      </a:lnTo>
                      <a:lnTo>
                        <a:pt x="429" y="635"/>
                      </a:lnTo>
                      <a:lnTo>
                        <a:pt x="446" y="647"/>
                      </a:lnTo>
                      <a:lnTo>
                        <a:pt x="465" y="656"/>
                      </a:lnTo>
                      <a:lnTo>
                        <a:pt x="462" y="647"/>
                      </a:lnTo>
                      <a:lnTo>
                        <a:pt x="459" y="652"/>
                      </a:lnTo>
                      <a:lnTo>
                        <a:pt x="452" y="647"/>
                      </a:lnTo>
                      <a:lnTo>
                        <a:pt x="456" y="643"/>
                      </a:lnTo>
                      <a:lnTo>
                        <a:pt x="459" y="639"/>
                      </a:lnTo>
                      <a:lnTo>
                        <a:pt x="456" y="630"/>
                      </a:lnTo>
                      <a:lnTo>
                        <a:pt x="446" y="630"/>
                      </a:lnTo>
                      <a:lnTo>
                        <a:pt x="432" y="635"/>
                      </a:lnTo>
                      <a:lnTo>
                        <a:pt x="439" y="622"/>
                      </a:lnTo>
                      <a:lnTo>
                        <a:pt x="452" y="612"/>
                      </a:lnTo>
                      <a:lnTo>
                        <a:pt x="408" y="499"/>
                      </a:lnTo>
                      <a:lnTo>
                        <a:pt x="382" y="420"/>
                      </a:lnTo>
                      <a:lnTo>
                        <a:pt x="315" y="410"/>
                      </a:lnTo>
                      <a:lnTo>
                        <a:pt x="214" y="410"/>
                      </a:lnTo>
                      <a:lnTo>
                        <a:pt x="258" y="405"/>
                      </a:lnTo>
                      <a:lnTo>
                        <a:pt x="291" y="405"/>
                      </a:lnTo>
                      <a:lnTo>
                        <a:pt x="299" y="388"/>
                      </a:lnTo>
                      <a:lnTo>
                        <a:pt x="307" y="384"/>
                      </a:lnTo>
                      <a:lnTo>
                        <a:pt x="307" y="371"/>
                      </a:lnTo>
                      <a:lnTo>
                        <a:pt x="307" y="358"/>
                      </a:lnTo>
                      <a:lnTo>
                        <a:pt x="318" y="349"/>
                      </a:lnTo>
                      <a:lnTo>
                        <a:pt x="315" y="336"/>
                      </a:lnTo>
                      <a:lnTo>
                        <a:pt x="318" y="305"/>
                      </a:lnTo>
                      <a:lnTo>
                        <a:pt x="318" y="287"/>
                      </a:lnTo>
                      <a:lnTo>
                        <a:pt x="328" y="293"/>
                      </a:lnTo>
                      <a:lnTo>
                        <a:pt x="332" y="305"/>
                      </a:lnTo>
                      <a:lnTo>
                        <a:pt x="325" y="305"/>
                      </a:lnTo>
                      <a:lnTo>
                        <a:pt x="328" y="322"/>
                      </a:lnTo>
                      <a:lnTo>
                        <a:pt x="335" y="332"/>
                      </a:lnTo>
                      <a:lnTo>
                        <a:pt x="328" y="341"/>
                      </a:lnTo>
                      <a:lnTo>
                        <a:pt x="332" y="349"/>
                      </a:lnTo>
                      <a:lnTo>
                        <a:pt x="328" y="362"/>
                      </a:lnTo>
                      <a:lnTo>
                        <a:pt x="328" y="371"/>
                      </a:lnTo>
                      <a:lnTo>
                        <a:pt x="322" y="371"/>
                      </a:lnTo>
                      <a:lnTo>
                        <a:pt x="318" y="375"/>
                      </a:lnTo>
                      <a:lnTo>
                        <a:pt x="307" y="393"/>
                      </a:lnTo>
                      <a:lnTo>
                        <a:pt x="307" y="397"/>
                      </a:lnTo>
                      <a:lnTo>
                        <a:pt x="328" y="401"/>
                      </a:lnTo>
                      <a:lnTo>
                        <a:pt x="335" y="401"/>
                      </a:lnTo>
                      <a:lnTo>
                        <a:pt x="345" y="405"/>
                      </a:lnTo>
                      <a:lnTo>
                        <a:pt x="382" y="405"/>
                      </a:lnTo>
                      <a:lnTo>
                        <a:pt x="379" y="371"/>
                      </a:lnTo>
                      <a:lnTo>
                        <a:pt x="368" y="354"/>
                      </a:lnTo>
                      <a:lnTo>
                        <a:pt x="356" y="345"/>
                      </a:lnTo>
                      <a:lnTo>
                        <a:pt x="341" y="341"/>
                      </a:lnTo>
                      <a:lnTo>
                        <a:pt x="332" y="345"/>
                      </a:lnTo>
                      <a:lnTo>
                        <a:pt x="322" y="345"/>
                      </a:lnTo>
                      <a:lnTo>
                        <a:pt x="318" y="332"/>
                      </a:lnTo>
                      <a:lnTo>
                        <a:pt x="318" y="318"/>
                      </a:lnTo>
                      <a:lnTo>
                        <a:pt x="315" y="318"/>
                      </a:lnTo>
                      <a:lnTo>
                        <a:pt x="318" y="293"/>
                      </a:lnTo>
                      <a:lnTo>
                        <a:pt x="328" y="293"/>
                      </a:lnTo>
                      <a:lnTo>
                        <a:pt x="335" y="305"/>
                      </a:lnTo>
                      <a:lnTo>
                        <a:pt x="328" y="310"/>
                      </a:lnTo>
                      <a:lnTo>
                        <a:pt x="332" y="318"/>
                      </a:lnTo>
                      <a:lnTo>
                        <a:pt x="341" y="327"/>
                      </a:lnTo>
                      <a:lnTo>
                        <a:pt x="348" y="332"/>
                      </a:lnTo>
                      <a:lnTo>
                        <a:pt x="356" y="327"/>
                      </a:lnTo>
                      <a:lnTo>
                        <a:pt x="351" y="322"/>
                      </a:lnTo>
                      <a:lnTo>
                        <a:pt x="351" y="314"/>
                      </a:lnTo>
                      <a:lnTo>
                        <a:pt x="341" y="310"/>
                      </a:lnTo>
                      <a:lnTo>
                        <a:pt x="332" y="297"/>
                      </a:lnTo>
                      <a:lnTo>
                        <a:pt x="322" y="293"/>
                      </a:lnTo>
                      <a:lnTo>
                        <a:pt x="315" y="297"/>
                      </a:lnTo>
                      <a:lnTo>
                        <a:pt x="311" y="301"/>
                      </a:lnTo>
                      <a:lnTo>
                        <a:pt x="307" y="305"/>
                      </a:lnTo>
                      <a:lnTo>
                        <a:pt x="305" y="310"/>
                      </a:lnTo>
                      <a:lnTo>
                        <a:pt x="301" y="314"/>
                      </a:lnTo>
                      <a:lnTo>
                        <a:pt x="294" y="327"/>
                      </a:lnTo>
                      <a:lnTo>
                        <a:pt x="282" y="336"/>
                      </a:lnTo>
                      <a:lnTo>
                        <a:pt x="278" y="327"/>
                      </a:lnTo>
                      <a:lnTo>
                        <a:pt x="291" y="318"/>
                      </a:lnTo>
                      <a:lnTo>
                        <a:pt x="291" y="310"/>
                      </a:lnTo>
                      <a:lnTo>
                        <a:pt x="299" y="305"/>
                      </a:lnTo>
                      <a:lnTo>
                        <a:pt x="301" y="297"/>
                      </a:lnTo>
                      <a:lnTo>
                        <a:pt x="299" y="287"/>
                      </a:lnTo>
                      <a:lnTo>
                        <a:pt x="288" y="283"/>
                      </a:lnTo>
                      <a:lnTo>
                        <a:pt x="278" y="270"/>
                      </a:lnTo>
                      <a:lnTo>
                        <a:pt x="278" y="253"/>
                      </a:lnTo>
                      <a:lnTo>
                        <a:pt x="282" y="270"/>
                      </a:lnTo>
                      <a:lnTo>
                        <a:pt x="288" y="279"/>
                      </a:lnTo>
                      <a:lnTo>
                        <a:pt x="301" y="257"/>
                      </a:lnTo>
                      <a:lnTo>
                        <a:pt x="299" y="239"/>
                      </a:lnTo>
                      <a:lnTo>
                        <a:pt x="301" y="226"/>
                      </a:lnTo>
                      <a:lnTo>
                        <a:pt x="307" y="231"/>
                      </a:lnTo>
                      <a:lnTo>
                        <a:pt x="311" y="244"/>
                      </a:lnTo>
                      <a:lnTo>
                        <a:pt x="328" y="248"/>
                      </a:lnTo>
                      <a:lnTo>
                        <a:pt x="335" y="231"/>
                      </a:lnTo>
                      <a:lnTo>
                        <a:pt x="315" y="218"/>
                      </a:lnTo>
                      <a:lnTo>
                        <a:pt x="307" y="199"/>
                      </a:lnTo>
                      <a:lnTo>
                        <a:pt x="315" y="199"/>
                      </a:lnTo>
                      <a:lnTo>
                        <a:pt x="322" y="214"/>
                      </a:lnTo>
                      <a:lnTo>
                        <a:pt x="332" y="222"/>
                      </a:lnTo>
                      <a:lnTo>
                        <a:pt x="328" y="199"/>
                      </a:lnTo>
                      <a:lnTo>
                        <a:pt x="311" y="195"/>
                      </a:lnTo>
                      <a:lnTo>
                        <a:pt x="299" y="199"/>
                      </a:lnTo>
                      <a:lnTo>
                        <a:pt x="301" y="218"/>
                      </a:lnTo>
                      <a:lnTo>
                        <a:pt x="301" y="239"/>
                      </a:lnTo>
                      <a:lnTo>
                        <a:pt x="291" y="239"/>
                      </a:lnTo>
                      <a:lnTo>
                        <a:pt x="288" y="222"/>
                      </a:lnTo>
                      <a:lnTo>
                        <a:pt x="291" y="191"/>
                      </a:lnTo>
                      <a:lnTo>
                        <a:pt x="305" y="182"/>
                      </a:lnTo>
                      <a:lnTo>
                        <a:pt x="322" y="187"/>
                      </a:lnTo>
                      <a:lnTo>
                        <a:pt x="328" y="169"/>
                      </a:lnTo>
                      <a:lnTo>
                        <a:pt x="322" y="160"/>
                      </a:lnTo>
                      <a:lnTo>
                        <a:pt x="311" y="169"/>
                      </a:lnTo>
                      <a:lnTo>
                        <a:pt x="305" y="182"/>
                      </a:lnTo>
                      <a:lnTo>
                        <a:pt x="301" y="169"/>
                      </a:lnTo>
                      <a:lnTo>
                        <a:pt x="301" y="151"/>
                      </a:lnTo>
                      <a:lnTo>
                        <a:pt x="305" y="125"/>
                      </a:lnTo>
                      <a:lnTo>
                        <a:pt x="307" y="112"/>
                      </a:lnTo>
                      <a:lnTo>
                        <a:pt x="322" y="112"/>
                      </a:lnTo>
                      <a:lnTo>
                        <a:pt x="332" y="121"/>
                      </a:lnTo>
                      <a:lnTo>
                        <a:pt x="325" y="64"/>
                      </a:lnTo>
                      <a:lnTo>
                        <a:pt x="307" y="73"/>
                      </a:lnTo>
                      <a:lnTo>
                        <a:pt x="291" y="81"/>
                      </a:lnTo>
                      <a:lnTo>
                        <a:pt x="291" y="99"/>
                      </a:lnTo>
                      <a:lnTo>
                        <a:pt x="284" y="95"/>
                      </a:lnTo>
                      <a:lnTo>
                        <a:pt x="265" y="95"/>
                      </a:lnTo>
                      <a:lnTo>
                        <a:pt x="251" y="104"/>
                      </a:lnTo>
                      <a:lnTo>
                        <a:pt x="248" y="108"/>
                      </a:lnTo>
                      <a:lnTo>
                        <a:pt x="245" y="99"/>
                      </a:lnTo>
                      <a:lnTo>
                        <a:pt x="248" y="91"/>
                      </a:lnTo>
                      <a:lnTo>
                        <a:pt x="255" y="81"/>
                      </a:lnTo>
                      <a:lnTo>
                        <a:pt x="265" y="91"/>
                      </a:lnTo>
                      <a:lnTo>
                        <a:pt x="275" y="91"/>
                      </a:lnTo>
                      <a:lnTo>
                        <a:pt x="282" y="85"/>
                      </a:lnTo>
                      <a:lnTo>
                        <a:pt x="282" y="77"/>
                      </a:lnTo>
                      <a:lnTo>
                        <a:pt x="288" y="73"/>
                      </a:lnTo>
                      <a:lnTo>
                        <a:pt x="301" y="73"/>
                      </a:lnTo>
                      <a:lnTo>
                        <a:pt x="305" y="64"/>
                      </a:lnTo>
                      <a:lnTo>
                        <a:pt x="311" y="68"/>
                      </a:lnTo>
                      <a:lnTo>
                        <a:pt x="318" y="64"/>
                      </a:lnTo>
                      <a:lnTo>
                        <a:pt x="311" y="21"/>
                      </a:lnTo>
                      <a:lnTo>
                        <a:pt x="375" y="0"/>
                      </a:lnTo>
                      <a:lnTo>
                        <a:pt x="368" y="50"/>
                      </a:lnTo>
                      <a:lnTo>
                        <a:pt x="366" y="64"/>
                      </a:lnTo>
                      <a:lnTo>
                        <a:pt x="372" y="64"/>
                      </a:lnTo>
                      <a:lnTo>
                        <a:pt x="379" y="55"/>
                      </a:lnTo>
                      <a:lnTo>
                        <a:pt x="382" y="55"/>
                      </a:lnTo>
                      <a:lnTo>
                        <a:pt x="385" y="68"/>
                      </a:lnTo>
                      <a:lnTo>
                        <a:pt x="379" y="73"/>
                      </a:lnTo>
                      <a:lnTo>
                        <a:pt x="372" y="77"/>
                      </a:lnTo>
                      <a:lnTo>
                        <a:pt x="375" y="91"/>
                      </a:lnTo>
                      <a:lnTo>
                        <a:pt x="379" y="91"/>
                      </a:lnTo>
                      <a:lnTo>
                        <a:pt x="382" y="85"/>
                      </a:lnTo>
                      <a:lnTo>
                        <a:pt x="382" y="81"/>
                      </a:lnTo>
                      <a:lnTo>
                        <a:pt x="382" y="68"/>
                      </a:lnTo>
                      <a:lnTo>
                        <a:pt x="389" y="64"/>
                      </a:lnTo>
                      <a:lnTo>
                        <a:pt x="389" y="81"/>
                      </a:lnTo>
                      <a:lnTo>
                        <a:pt x="398" y="85"/>
                      </a:lnTo>
                      <a:lnTo>
                        <a:pt x="392" y="99"/>
                      </a:lnTo>
                      <a:lnTo>
                        <a:pt x="405" y="95"/>
                      </a:lnTo>
                      <a:lnTo>
                        <a:pt x="419" y="91"/>
                      </a:lnTo>
                      <a:lnTo>
                        <a:pt x="436" y="85"/>
                      </a:lnTo>
                      <a:lnTo>
                        <a:pt x="446" y="85"/>
                      </a:lnTo>
                      <a:lnTo>
                        <a:pt x="449" y="95"/>
                      </a:lnTo>
                      <a:lnTo>
                        <a:pt x="465" y="91"/>
                      </a:lnTo>
                      <a:lnTo>
                        <a:pt x="469" y="95"/>
                      </a:lnTo>
                      <a:lnTo>
                        <a:pt x="490" y="91"/>
                      </a:lnTo>
                      <a:lnTo>
                        <a:pt x="503" y="99"/>
                      </a:lnTo>
                      <a:lnTo>
                        <a:pt x="519" y="99"/>
                      </a:lnTo>
                      <a:lnTo>
                        <a:pt x="519" y="73"/>
                      </a:lnTo>
                      <a:lnTo>
                        <a:pt x="523" y="73"/>
                      </a:lnTo>
                      <a:lnTo>
                        <a:pt x="523" y="95"/>
                      </a:lnTo>
                      <a:lnTo>
                        <a:pt x="537" y="104"/>
                      </a:lnTo>
                      <a:lnTo>
                        <a:pt x="543" y="95"/>
                      </a:lnTo>
                      <a:lnTo>
                        <a:pt x="549" y="95"/>
                      </a:lnTo>
                      <a:lnTo>
                        <a:pt x="556" y="108"/>
                      </a:lnTo>
                      <a:lnTo>
                        <a:pt x="573" y="108"/>
                      </a:lnTo>
                      <a:lnTo>
                        <a:pt x="570" y="95"/>
                      </a:lnTo>
                      <a:lnTo>
                        <a:pt x="580" y="95"/>
                      </a:lnTo>
                      <a:lnTo>
                        <a:pt x="576" y="104"/>
                      </a:lnTo>
                      <a:lnTo>
                        <a:pt x="570" y="104"/>
                      </a:lnTo>
                      <a:lnTo>
                        <a:pt x="576" y="112"/>
                      </a:lnTo>
                      <a:lnTo>
                        <a:pt x="586" y="112"/>
                      </a:lnTo>
                      <a:lnTo>
                        <a:pt x="586" y="104"/>
                      </a:lnTo>
                      <a:lnTo>
                        <a:pt x="583" y="95"/>
                      </a:lnTo>
                      <a:lnTo>
                        <a:pt x="589" y="95"/>
                      </a:lnTo>
                      <a:lnTo>
                        <a:pt x="589" y="68"/>
                      </a:lnTo>
                      <a:lnTo>
                        <a:pt x="600" y="95"/>
                      </a:lnTo>
                      <a:lnTo>
                        <a:pt x="609" y="108"/>
                      </a:lnTo>
                      <a:lnTo>
                        <a:pt x="619" y="112"/>
                      </a:lnTo>
                      <a:lnTo>
                        <a:pt x="627" y="104"/>
                      </a:lnTo>
                      <a:lnTo>
                        <a:pt x="640" y="116"/>
                      </a:lnTo>
                      <a:lnTo>
                        <a:pt x="640" y="73"/>
                      </a:lnTo>
                      <a:lnTo>
                        <a:pt x="657" y="64"/>
                      </a:lnTo>
                      <a:lnTo>
                        <a:pt x="657" y="91"/>
                      </a:lnTo>
                      <a:lnTo>
                        <a:pt x="660" y="99"/>
                      </a:lnTo>
                      <a:lnTo>
                        <a:pt x="667" y="112"/>
                      </a:lnTo>
                      <a:lnTo>
                        <a:pt x="663" y="121"/>
                      </a:lnTo>
                      <a:lnTo>
                        <a:pt x="657" y="112"/>
                      </a:lnTo>
                      <a:lnTo>
                        <a:pt x="650" y="121"/>
                      </a:lnTo>
                      <a:lnTo>
                        <a:pt x="640" y="116"/>
                      </a:lnTo>
                      <a:lnTo>
                        <a:pt x="627" y="112"/>
                      </a:lnTo>
                      <a:lnTo>
                        <a:pt x="623" y="125"/>
                      </a:lnTo>
                      <a:lnTo>
                        <a:pt x="633" y="130"/>
                      </a:lnTo>
                      <a:lnTo>
                        <a:pt x="647" y="130"/>
                      </a:lnTo>
                      <a:lnTo>
                        <a:pt x="650" y="143"/>
                      </a:lnTo>
                      <a:lnTo>
                        <a:pt x="660" y="151"/>
                      </a:lnTo>
                      <a:lnTo>
                        <a:pt x="670" y="143"/>
                      </a:lnTo>
                      <a:lnTo>
                        <a:pt x="667" y="130"/>
                      </a:lnTo>
                      <a:lnTo>
                        <a:pt x="674" y="116"/>
                      </a:lnTo>
                      <a:lnTo>
                        <a:pt x="667" y="95"/>
                      </a:lnTo>
                      <a:lnTo>
                        <a:pt x="674" y="68"/>
                      </a:lnTo>
                      <a:lnTo>
                        <a:pt x="676" y="68"/>
                      </a:lnTo>
                      <a:lnTo>
                        <a:pt x="684" y="81"/>
                      </a:lnTo>
                      <a:lnTo>
                        <a:pt x="676" y="85"/>
                      </a:lnTo>
                      <a:lnTo>
                        <a:pt x="684" y="95"/>
                      </a:lnTo>
                      <a:lnTo>
                        <a:pt x="697" y="91"/>
                      </a:lnTo>
                      <a:lnTo>
                        <a:pt x="707" y="91"/>
                      </a:lnTo>
                      <a:lnTo>
                        <a:pt x="700" y="104"/>
                      </a:lnTo>
                      <a:lnTo>
                        <a:pt x="703" y="112"/>
                      </a:lnTo>
                      <a:lnTo>
                        <a:pt x="690" y="116"/>
                      </a:lnTo>
                      <a:lnTo>
                        <a:pt x="700" y="130"/>
                      </a:lnTo>
                      <a:lnTo>
                        <a:pt x="707" y="143"/>
                      </a:lnTo>
                      <a:lnTo>
                        <a:pt x="697" y="165"/>
                      </a:lnTo>
                      <a:lnTo>
                        <a:pt x="680" y="156"/>
                      </a:lnTo>
                      <a:lnTo>
                        <a:pt x="676" y="178"/>
                      </a:lnTo>
                      <a:lnTo>
                        <a:pt x="690" y="182"/>
                      </a:lnTo>
                      <a:lnTo>
                        <a:pt x="684" y="191"/>
                      </a:lnTo>
                      <a:lnTo>
                        <a:pt x="674" y="178"/>
                      </a:lnTo>
                      <a:lnTo>
                        <a:pt x="674" y="191"/>
                      </a:lnTo>
                      <a:lnTo>
                        <a:pt x="684" y="199"/>
                      </a:lnTo>
                      <a:lnTo>
                        <a:pt x="653" y="187"/>
                      </a:lnTo>
                      <a:lnTo>
                        <a:pt x="633" y="169"/>
                      </a:lnTo>
                      <a:lnTo>
                        <a:pt x="617" y="178"/>
                      </a:lnTo>
                      <a:lnTo>
                        <a:pt x="596" y="169"/>
                      </a:lnTo>
                      <a:lnTo>
                        <a:pt x="593" y="160"/>
                      </a:lnTo>
                      <a:lnTo>
                        <a:pt x="613" y="151"/>
                      </a:lnTo>
                      <a:lnTo>
                        <a:pt x="609" y="139"/>
                      </a:lnTo>
                      <a:lnTo>
                        <a:pt x="593" y="134"/>
                      </a:lnTo>
                      <a:lnTo>
                        <a:pt x="589" y="151"/>
                      </a:lnTo>
                      <a:lnTo>
                        <a:pt x="576" y="147"/>
                      </a:lnTo>
                      <a:lnTo>
                        <a:pt x="573" y="134"/>
                      </a:lnTo>
                      <a:lnTo>
                        <a:pt x="570" y="156"/>
                      </a:lnTo>
                      <a:lnTo>
                        <a:pt x="553" y="173"/>
                      </a:lnTo>
                      <a:lnTo>
                        <a:pt x="543" y="165"/>
                      </a:lnTo>
                      <a:lnTo>
                        <a:pt x="546" y="139"/>
                      </a:lnTo>
                      <a:lnTo>
                        <a:pt x="543" y="121"/>
                      </a:lnTo>
                      <a:lnTo>
                        <a:pt x="529" y="125"/>
                      </a:lnTo>
                      <a:lnTo>
                        <a:pt x="509" y="121"/>
                      </a:lnTo>
                      <a:lnTo>
                        <a:pt x="482" y="112"/>
                      </a:lnTo>
                      <a:lnTo>
                        <a:pt x="439" y="112"/>
                      </a:lnTo>
                      <a:lnTo>
                        <a:pt x="425" y="112"/>
                      </a:lnTo>
                      <a:lnTo>
                        <a:pt x="429" y="121"/>
                      </a:lnTo>
                      <a:lnTo>
                        <a:pt x="429" y="130"/>
                      </a:lnTo>
                      <a:lnTo>
                        <a:pt x="425" y="151"/>
                      </a:lnTo>
                      <a:lnTo>
                        <a:pt x="412" y="151"/>
                      </a:lnTo>
                      <a:lnTo>
                        <a:pt x="405" y="139"/>
                      </a:lnTo>
                      <a:lnTo>
                        <a:pt x="395" y="143"/>
                      </a:lnTo>
                      <a:lnTo>
                        <a:pt x="392" y="169"/>
                      </a:lnTo>
                      <a:lnTo>
                        <a:pt x="402" y="160"/>
                      </a:lnTo>
                      <a:lnTo>
                        <a:pt x="412" y="173"/>
                      </a:lnTo>
                      <a:lnTo>
                        <a:pt x="405" y="191"/>
                      </a:lnTo>
                      <a:lnTo>
                        <a:pt x="408" y="204"/>
                      </a:lnTo>
                      <a:lnTo>
                        <a:pt x="429" y="199"/>
                      </a:lnTo>
                      <a:lnTo>
                        <a:pt x="449" y="195"/>
                      </a:lnTo>
                      <a:lnTo>
                        <a:pt x="449" y="178"/>
                      </a:lnTo>
                      <a:lnTo>
                        <a:pt x="425" y="169"/>
                      </a:lnTo>
                      <a:lnTo>
                        <a:pt x="456" y="165"/>
                      </a:lnTo>
                      <a:lnTo>
                        <a:pt x="459" y="169"/>
                      </a:lnTo>
                      <a:lnTo>
                        <a:pt x="469" y="160"/>
                      </a:lnTo>
                      <a:lnTo>
                        <a:pt x="479" y="165"/>
                      </a:lnTo>
                      <a:lnTo>
                        <a:pt x="499" y="160"/>
                      </a:lnTo>
                      <a:lnTo>
                        <a:pt x="509" y="143"/>
                      </a:lnTo>
                      <a:lnTo>
                        <a:pt x="506" y="116"/>
                      </a:lnTo>
                      <a:lnTo>
                        <a:pt x="513" y="143"/>
                      </a:lnTo>
                      <a:lnTo>
                        <a:pt x="519" y="160"/>
                      </a:lnTo>
                      <a:lnTo>
                        <a:pt x="546" y="160"/>
                      </a:lnTo>
                      <a:lnTo>
                        <a:pt x="549" y="125"/>
                      </a:lnTo>
                      <a:lnTo>
                        <a:pt x="560" y="125"/>
                      </a:lnTo>
                      <a:lnTo>
                        <a:pt x="553" y="156"/>
                      </a:lnTo>
                      <a:lnTo>
                        <a:pt x="570" y="156"/>
                      </a:lnTo>
                      <a:lnTo>
                        <a:pt x="606" y="169"/>
                      </a:lnTo>
                      <a:lnTo>
                        <a:pt x="583" y="187"/>
                      </a:lnTo>
                      <a:lnTo>
                        <a:pt x="623" y="208"/>
                      </a:lnTo>
                      <a:lnTo>
                        <a:pt x="663" y="222"/>
                      </a:lnTo>
                      <a:lnTo>
                        <a:pt x="676" y="239"/>
                      </a:lnTo>
                      <a:lnTo>
                        <a:pt x="670" y="248"/>
                      </a:lnTo>
                      <a:lnTo>
                        <a:pt x="657" y="235"/>
                      </a:lnTo>
                      <a:lnTo>
                        <a:pt x="623" y="218"/>
                      </a:lnTo>
                      <a:lnTo>
                        <a:pt x="596" y="214"/>
                      </a:lnTo>
                      <a:lnTo>
                        <a:pt x="570" y="204"/>
                      </a:lnTo>
                      <a:lnTo>
                        <a:pt x="560" y="191"/>
                      </a:lnTo>
                      <a:lnTo>
                        <a:pt x="519" y="182"/>
                      </a:lnTo>
                      <a:lnTo>
                        <a:pt x="486" y="191"/>
                      </a:lnTo>
                      <a:lnTo>
                        <a:pt x="459" y="204"/>
                      </a:lnTo>
                      <a:lnTo>
                        <a:pt x="432" y="226"/>
                      </a:lnTo>
                      <a:lnTo>
                        <a:pt x="419" y="248"/>
                      </a:lnTo>
                      <a:lnTo>
                        <a:pt x="423" y="265"/>
                      </a:lnTo>
                      <a:lnTo>
                        <a:pt x="436" y="287"/>
                      </a:lnTo>
                      <a:lnTo>
                        <a:pt x="449" y="283"/>
                      </a:lnTo>
                      <a:lnTo>
                        <a:pt x="469" y="270"/>
                      </a:lnTo>
                      <a:lnTo>
                        <a:pt x="482" y="261"/>
                      </a:lnTo>
                      <a:lnTo>
                        <a:pt x="482" y="235"/>
                      </a:lnTo>
                      <a:lnTo>
                        <a:pt x="496" y="239"/>
                      </a:lnTo>
                      <a:lnTo>
                        <a:pt x="486" y="261"/>
                      </a:lnTo>
                      <a:lnTo>
                        <a:pt x="513" y="279"/>
                      </a:lnTo>
                      <a:lnTo>
                        <a:pt x="516" y="301"/>
                      </a:lnTo>
                      <a:lnTo>
                        <a:pt x="560" y="270"/>
                      </a:lnTo>
                      <a:lnTo>
                        <a:pt x="563" y="283"/>
                      </a:lnTo>
                      <a:lnTo>
                        <a:pt x="549" y="297"/>
                      </a:lnTo>
                      <a:lnTo>
                        <a:pt x="573" y="301"/>
                      </a:lnTo>
                      <a:lnTo>
                        <a:pt x="573" y="314"/>
                      </a:lnTo>
                      <a:lnTo>
                        <a:pt x="553" y="318"/>
                      </a:lnTo>
                      <a:lnTo>
                        <a:pt x="529" y="297"/>
                      </a:lnTo>
                      <a:lnTo>
                        <a:pt x="496" y="305"/>
                      </a:lnTo>
                      <a:lnTo>
                        <a:pt x="476" y="310"/>
                      </a:lnTo>
                      <a:lnTo>
                        <a:pt x="462" y="305"/>
                      </a:lnTo>
                      <a:lnTo>
                        <a:pt x="436" y="297"/>
                      </a:lnTo>
                      <a:lnTo>
                        <a:pt x="459" y="322"/>
                      </a:lnTo>
                      <a:lnTo>
                        <a:pt x="482" y="345"/>
                      </a:lnTo>
                      <a:lnTo>
                        <a:pt x="509" y="341"/>
                      </a:lnTo>
                      <a:lnTo>
                        <a:pt x="529" y="345"/>
                      </a:lnTo>
                      <a:lnTo>
                        <a:pt x="529" y="358"/>
                      </a:lnTo>
                      <a:lnTo>
                        <a:pt x="509" y="358"/>
                      </a:lnTo>
                      <a:lnTo>
                        <a:pt x="490" y="345"/>
                      </a:lnTo>
                      <a:lnTo>
                        <a:pt x="476" y="345"/>
                      </a:lnTo>
                      <a:lnTo>
                        <a:pt x="479" y="367"/>
                      </a:lnTo>
                      <a:lnTo>
                        <a:pt x="462" y="371"/>
                      </a:lnTo>
                      <a:lnTo>
                        <a:pt x="439" y="362"/>
                      </a:lnTo>
                      <a:lnTo>
                        <a:pt x="442" y="341"/>
                      </a:lnTo>
                      <a:lnTo>
                        <a:pt x="456" y="362"/>
                      </a:lnTo>
                      <a:lnTo>
                        <a:pt x="459" y="349"/>
                      </a:lnTo>
                      <a:lnTo>
                        <a:pt x="436" y="327"/>
                      </a:lnTo>
                      <a:lnTo>
                        <a:pt x="412" y="332"/>
                      </a:lnTo>
                      <a:lnTo>
                        <a:pt x="415" y="354"/>
                      </a:lnTo>
                      <a:lnTo>
                        <a:pt x="429" y="393"/>
                      </a:lnTo>
                      <a:lnTo>
                        <a:pt x="459" y="481"/>
                      </a:lnTo>
                      <a:lnTo>
                        <a:pt x="496" y="538"/>
                      </a:lnTo>
                      <a:lnTo>
                        <a:pt x="519" y="568"/>
                      </a:lnTo>
                      <a:lnTo>
                        <a:pt x="529" y="582"/>
                      </a:lnTo>
                      <a:lnTo>
                        <a:pt x="532" y="582"/>
                      </a:lnTo>
                      <a:lnTo>
                        <a:pt x="526" y="564"/>
                      </a:lnTo>
                      <a:lnTo>
                        <a:pt x="519" y="547"/>
                      </a:lnTo>
                      <a:lnTo>
                        <a:pt x="523" y="551"/>
                      </a:lnTo>
                      <a:lnTo>
                        <a:pt x="537" y="541"/>
                      </a:lnTo>
                      <a:lnTo>
                        <a:pt x="553" y="541"/>
                      </a:lnTo>
                      <a:lnTo>
                        <a:pt x="593" y="528"/>
                      </a:lnTo>
                      <a:lnTo>
                        <a:pt x="600" y="520"/>
                      </a:lnTo>
                      <a:lnTo>
                        <a:pt x="596" y="538"/>
                      </a:lnTo>
                      <a:lnTo>
                        <a:pt x="543" y="556"/>
                      </a:lnTo>
                      <a:lnTo>
                        <a:pt x="539" y="568"/>
                      </a:lnTo>
                      <a:lnTo>
                        <a:pt x="546" y="577"/>
                      </a:lnTo>
                      <a:lnTo>
                        <a:pt x="549" y="586"/>
                      </a:lnTo>
                      <a:lnTo>
                        <a:pt x="546" y="599"/>
                      </a:lnTo>
                      <a:lnTo>
                        <a:pt x="553" y="626"/>
                      </a:lnTo>
                      <a:lnTo>
                        <a:pt x="576" y="643"/>
                      </a:lnTo>
                      <a:lnTo>
                        <a:pt x="580" y="626"/>
                      </a:lnTo>
                      <a:lnTo>
                        <a:pt x="573" y="603"/>
                      </a:lnTo>
                      <a:lnTo>
                        <a:pt x="570" y="599"/>
                      </a:lnTo>
                      <a:lnTo>
                        <a:pt x="583" y="594"/>
                      </a:lnTo>
                      <a:lnTo>
                        <a:pt x="583" y="603"/>
                      </a:lnTo>
                      <a:lnTo>
                        <a:pt x="580" y="616"/>
                      </a:lnTo>
                      <a:lnTo>
                        <a:pt x="583" y="635"/>
                      </a:lnTo>
                      <a:lnTo>
                        <a:pt x="589" y="639"/>
                      </a:lnTo>
                      <a:lnTo>
                        <a:pt x="606" y="687"/>
                      </a:lnTo>
                      <a:lnTo>
                        <a:pt x="609" y="713"/>
                      </a:lnTo>
                      <a:lnTo>
                        <a:pt x="589" y="743"/>
                      </a:lnTo>
                      <a:lnTo>
                        <a:pt x="586" y="753"/>
                      </a:lnTo>
                      <a:lnTo>
                        <a:pt x="603" y="736"/>
                      </a:lnTo>
                      <a:lnTo>
                        <a:pt x="613" y="730"/>
                      </a:lnTo>
                      <a:lnTo>
                        <a:pt x="623" y="730"/>
                      </a:lnTo>
                      <a:lnTo>
                        <a:pt x="633" y="740"/>
                      </a:lnTo>
                      <a:lnTo>
                        <a:pt x="643" y="730"/>
                      </a:lnTo>
                      <a:lnTo>
                        <a:pt x="629" y="757"/>
                      </a:lnTo>
                      <a:lnTo>
                        <a:pt x="619" y="753"/>
                      </a:lnTo>
                      <a:lnTo>
                        <a:pt x="613" y="753"/>
                      </a:lnTo>
                      <a:lnTo>
                        <a:pt x="609" y="766"/>
                      </a:lnTo>
                      <a:lnTo>
                        <a:pt x="600" y="779"/>
                      </a:lnTo>
                      <a:lnTo>
                        <a:pt x="589" y="784"/>
                      </a:lnTo>
                      <a:lnTo>
                        <a:pt x="593" y="796"/>
                      </a:lnTo>
                      <a:lnTo>
                        <a:pt x="600" y="796"/>
                      </a:lnTo>
                      <a:lnTo>
                        <a:pt x="603" y="810"/>
                      </a:lnTo>
                      <a:lnTo>
                        <a:pt x="596" y="810"/>
                      </a:lnTo>
                      <a:lnTo>
                        <a:pt x="589" y="805"/>
                      </a:lnTo>
                      <a:lnTo>
                        <a:pt x="583" y="788"/>
                      </a:lnTo>
                      <a:lnTo>
                        <a:pt x="576" y="792"/>
                      </a:lnTo>
                      <a:lnTo>
                        <a:pt x="570" y="818"/>
                      </a:lnTo>
                      <a:lnTo>
                        <a:pt x="570" y="841"/>
                      </a:lnTo>
                      <a:lnTo>
                        <a:pt x="573" y="871"/>
                      </a:lnTo>
                      <a:lnTo>
                        <a:pt x="573" y="893"/>
                      </a:lnTo>
                      <a:lnTo>
                        <a:pt x="573" y="910"/>
                      </a:lnTo>
                      <a:lnTo>
                        <a:pt x="586" y="942"/>
                      </a:lnTo>
                      <a:lnTo>
                        <a:pt x="589" y="951"/>
                      </a:lnTo>
                      <a:lnTo>
                        <a:pt x="676" y="924"/>
                      </a:lnTo>
                      <a:lnTo>
                        <a:pt x="690" y="910"/>
                      </a:lnTo>
                      <a:lnTo>
                        <a:pt x="697" y="880"/>
                      </a:lnTo>
                      <a:lnTo>
                        <a:pt x="694" y="867"/>
                      </a:lnTo>
                      <a:lnTo>
                        <a:pt x="697" y="853"/>
                      </a:lnTo>
                      <a:lnTo>
                        <a:pt x="697" y="867"/>
                      </a:lnTo>
                      <a:lnTo>
                        <a:pt x="720" y="845"/>
                      </a:lnTo>
                      <a:lnTo>
                        <a:pt x="731" y="845"/>
                      </a:lnTo>
                      <a:lnTo>
                        <a:pt x="731" y="867"/>
                      </a:lnTo>
                      <a:lnTo>
                        <a:pt x="720" y="876"/>
                      </a:lnTo>
                      <a:lnTo>
                        <a:pt x="713" y="893"/>
                      </a:lnTo>
                      <a:lnTo>
                        <a:pt x="720" y="893"/>
                      </a:lnTo>
                      <a:lnTo>
                        <a:pt x="710" y="938"/>
                      </a:lnTo>
                      <a:lnTo>
                        <a:pt x="703" y="955"/>
                      </a:lnTo>
                      <a:lnTo>
                        <a:pt x="700" y="945"/>
                      </a:lnTo>
                      <a:lnTo>
                        <a:pt x="686" y="955"/>
                      </a:lnTo>
                      <a:lnTo>
                        <a:pt x="680" y="964"/>
                      </a:lnTo>
                      <a:lnTo>
                        <a:pt x="663" y="964"/>
                      </a:lnTo>
                      <a:lnTo>
                        <a:pt x="663" y="972"/>
                      </a:lnTo>
                      <a:lnTo>
                        <a:pt x="647" y="964"/>
                      </a:lnTo>
                      <a:lnTo>
                        <a:pt x="623" y="964"/>
                      </a:lnTo>
                      <a:lnTo>
                        <a:pt x="600" y="981"/>
                      </a:lnTo>
                      <a:lnTo>
                        <a:pt x="593" y="998"/>
                      </a:lnTo>
                      <a:lnTo>
                        <a:pt x="593" y="1016"/>
                      </a:lnTo>
                      <a:lnTo>
                        <a:pt x="596" y="1043"/>
                      </a:lnTo>
                      <a:lnTo>
                        <a:pt x="523" y="1016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344" name="Freeform 8"/>
                <p:cNvSpPr>
                  <a:spLocks/>
                </p:cNvSpPr>
                <p:nvPr/>
              </p:nvSpPr>
              <p:spPr bwMode="ltGray">
                <a:xfrm>
                  <a:off x="4782" y="1824"/>
                  <a:ext cx="684" cy="1697"/>
                </a:xfrm>
                <a:custGeom>
                  <a:avLst/>
                  <a:gdLst/>
                  <a:ahLst/>
                  <a:cxnLst>
                    <a:cxn ang="0">
                      <a:pos x="174" y="1431"/>
                    </a:cxn>
                    <a:cxn ang="0">
                      <a:pos x="147" y="1334"/>
                    </a:cxn>
                    <a:cxn ang="0">
                      <a:pos x="177" y="1330"/>
                    </a:cxn>
                    <a:cxn ang="0">
                      <a:pos x="257" y="1365"/>
                    </a:cxn>
                    <a:cxn ang="0">
                      <a:pos x="301" y="1232"/>
                    </a:cxn>
                    <a:cxn ang="0">
                      <a:pos x="220" y="1127"/>
                    </a:cxn>
                    <a:cxn ang="0">
                      <a:pos x="123" y="1141"/>
                    </a:cxn>
                    <a:cxn ang="0">
                      <a:pos x="157" y="1069"/>
                    </a:cxn>
                    <a:cxn ang="0">
                      <a:pos x="136" y="1030"/>
                    </a:cxn>
                    <a:cxn ang="0">
                      <a:pos x="163" y="1017"/>
                    </a:cxn>
                    <a:cxn ang="0">
                      <a:pos x="177" y="1060"/>
                    </a:cxn>
                    <a:cxn ang="0">
                      <a:pos x="267" y="1145"/>
                    </a:cxn>
                    <a:cxn ang="0">
                      <a:pos x="308" y="1075"/>
                    </a:cxn>
                    <a:cxn ang="0">
                      <a:pos x="130" y="924"/>
                    </a:cxn>
                    <a:cxn ang="0">
                      <a:pos x="143" y="753"/>
                    </a:cxn>
                    <a:cxn ang="0">
                      <a:pos x="140" y="669"/>
                    </a:cxn>
                    <a:cxn ang="0">
                      <a:pos x="116" y="634"/>
                    </a:cxn>
                    <a:cxn ang="0">
                      <a:pos x="67" y="554"/>
                    </a:cxn>
                    <a:cxn ang="0">
                      <a:pos x="140" y="519"/>
                    </a:cxn>
                    <a:cxn ang="0">
                      <a:pos x="116" y="467"/>
                    </a:cxn>
                    <a:cxn ang="0">
                      <a:pos x="23" y="378"/>
                    </a:cxn>
                    <a:cxn ang="0">
                      <a:pos x="254" y="0"/>
                    </a:cxn>
                    <a:cxn ang="0">
                      <a:pos x="301" y="44"/>
                    </a:cxn>
                    <a:cxn ang="0">
                      <a:pos x="355" y="39"/>
                    </a:cxn>
                    <a:cxn ang="0">
                      <a:pos x="395" y="8"/>
                    </a:cxn>
                    <a:cxn ang="0">
                      <a:pos x="441" y="22"/>
                    </a:cxn>
                    <a:cxn ang="0">
                      <a:pos x="508" y="18"/>
                    </a:cxn>
                    <a:cxn ang="0">
                      <a:pos x="515" y="74"/>
                    </a:cxn>
                    <a:cxn ang="0">
                      <a:pos x="535" y="118"/>
                    </a:cxn>
                    <a:cxn ang="0">
                      <a:pos x="479" y="92"/>
                    </a:cxn>
                    <a:cxn ang="0">
                      <a:pos x="538" y="132"/>
                    </a:cxn>
                    <a:cxn ang="0">
                      <a:pos x="589" y="159"/>
                    </a:cxn>
                    <a:cxn ang="0">
                      <a:pos x="605" y="233"/>
                    </a:cxn>
                    <a:cxn ang="0">
                      <a:pos x="669" y="281"/>
                    </a:cxn>
                    <a:cxn ang="0">
                      <a:pos x="633" y="260"/>
                    </a:cxn>
                    <a:cxn ang="0">
                      <a:pos x="572" y="295"/>
                    </a:cxn>
                    <a:cxn ang="0">
                      <a:pos x="528" y="264"/>
                    </a:cxn>
                    <a:cxn ang="0">
                      <a:pos x="528" y="281"/>
                    </a:cxn>
                    <a:cxn ang="0">
                      <a:pos x="552" y="308"/>
                    </a:cxn>
                    <a:cxn ang="0">
                      <a:pos x="569" y="320"/>
                    </a:cxn>
                    <a:cxn ang="0">
                      <a:pos x="629" y="365"/>
                    </a:cxn>
                    <a:cxn ang="0">
                      <a:pos x="672" y="384"/>
                    </a:cxn>
                    <a:cxn ang="0">
                      <a:pos x="234" y="392"/>
                    </a:cxn>
                    <a:cxn ang="0">
                      <a:pos x="275" y="585"/>
                    </a:cxn>
                    <a:cxn ang="0">
                      <a:pos x="301" y="643"/>
                    </a:cxn>
                    <a:cxn ang="0">
                      <a:pos x="231" y="696"/>
                    </a:cxn>
                    <a:cxn ang="0">
                      <a:pos x="220" y="643"/>
                    </a:cxn>
                    <a:cxn ang="0">
                      <a:pos x="231" y="722"/>
                    </a:cxn>
                    <a:cxn ang="0">
                      <a:pos x="208" y="775"/>
                    </a:cxn>
                    <a:cxn ang="0">
                      <a:pos x="214" y="819"/>
                    </a:cxn>
                    <a:cxn ang="0">
                      <a:pos x="197" y="890"/>
                    </a:cxn>
                    <a:cxn ang="0">
                      <a:pos x="275" y="951"/>
                    </a:cxn>
                    <a:cxn ang="0">
                      <a:pos x="445" y="1048"/>
                    </a:cxn>
                    <a:cxn ang="0">
                      <a:pos x="415" y="1197"/>
                    </a:cxn>
                    <a:cxn ang="0">
                      <a:pos x="425" y="1184"/>
                    </a:cxn>
                    <a:cxn ang="0">
                      <a:pos x="451" y="1189"/>
                    </a:cxn>
                    <a:cxn ang="0">
                      <a:pos x="451" y="1096"/>
                    </a:cxn>
                    <a:cxn ang="0">
                      <a:pos x="432" y="1215"/>
                    </a:cxn>
                    <a:cxn ang="0">
                      <a:pos x="401" y="1249"/>
                    </a:cxn>
                    <a:cxn ang="0">
                      <a:pos x="348" y="1317"/>
                    </a:cxn>
                    <a:cxn ang="0">
                      <a:pos x="411" y="1375"/>
                    </a:cxn>
                    <a:cxn ang="0">
                      <a:pos x="241" y="1536"/>
                    </a:cxn>
                    <a:cxn ang="0">
                      <a:pos x="275" y="1696"/>
                    </a:cxn>
                  </a:cxnLst>
                  <a:rect l="0" t="0" r="r" b="b"/>
                  <a:pathLst>
                    <a:path w="684" h="1697">
                      <a:moveTo>
                        <a:pt x="147" y="1660"/>
                      </a:moveTo>
                      <a:lnTo>
                        <a:pt x="123" y="1647"/>
                      </a:lnTo>
                      <a:lnTo>
                        <a:pt x="170" y="1497"/>
                      </a:lnTo>
                      <a:lnTo>
                        <a:pt x="174" y="1431"/>
                      </a:lnTo>
                      <a:lnTo>
                        <a:pt x="177" y="1426"/>
                      </a:lnTo>
                      <a:lnTo>
                        <a:pt x="220" y="1392"/>
                      </a:lnTo>
                      <a:lnTo>
                        <a:pt x="214" y="1375"/>
                      </a:lnTo>
                      <a:lnTo>
                        <a:pt x="147" y="1334"/>
                      </a:lnTo>
                      <a:lnTo>
                        <a:pt x="163" y="1338"/>
                      </a:lnTo>
                      <a:lnTo>
                        <a:pt x="167" y="1326"/>
                      </a:lnTo>
                      <a:lnTo>
                        <a:pt x="167" y="1290"/>
                      </a:lnTo>
                      <a:lnTo>
                        <a:pt x="177" y="1330"/>
                      </a:lnTo>
                      <a:lnTo>
                        <a:pt x="208" y="1360"/>
                      </a:lnTo>
                      <a:lnTo>
                        <a:pt x="220" y="1356"/>
                      </a:lnTo>
                      <a:lnTo>
                        <a:pt x="231" y="1379"/>
                      </a:lnTo>
                      <a:lnTo>
                        <a:pt x="257" y="1365"/>
                      </a:lnTo>
                      <a:lnTo>
                        <a:pt x="275" y="1334"/>
                      </a:lnTo>
                      <a:lnTo>
                        <a:pt x="291" y="1281"/>
                      </a:lnTo>
                      <a:lnTo>
                        <a:pt x="294" y="1272"/>
                      </a:lnTo>
                      <a:lnTo>
                        <a:pt x="301" y="1232"/>
                      </a:lnTo>
                      <a:lnTo>
                        <a:pt x="294" y="1211"/>
                      </a:lnTo>
                      <a:lnTo>
                        <a:pt x="287" y="1202"/>
                      </a:lnTo>
                      <a:lnTo>
                        <a:pt x="291" y="1189"/>
                      </a:lnTo>
                      <a:lnTo>
                        <a:pt x="220" y="1127"/>
                      </a:lnTo>
                      <a:lnTo>
                        <a:pt x="197" y="1127"/>
                      </a:lnTo>
                      <a:lnTo>
                        <a:pt x="200" y="1118"/>
                      </a:lnTo>
                      <a:lnTo>
                        <a:pt x="107" y="1158"/>
                      </a:lnTo>
                      <a:lnTo>
                        <a:pt x="123" y="1141"/>
                      </a:lnTo>
                      <a:lnTo>
                        <a:pt x="197" y="1114"/>
                      </a:lnTo>
                      <a:lnTo>
                        <a:pt x="177" y="1100"/>
                      </a:lnTo>
                      <a:lnTo>
                        <a:pt x="163" y="1092"/>
                      </a:lnTo>
                      <a:lnTo>
                        <a:pt x="157" y="1069"/>
                      </a:lnTo>
                      <a:lnTo>
                        <a:pt x="126" y="1056"/>
                      </a:lnTo>
                      <a:lnTo>
                        <a:pt x="120" y="1034"/>
                      </a:lnTo>
                      <a:lnTo>
                        <a:pt x="133" y="1052"/>
                      </a:lnTo>
                      <a:lnTo>
                        <a:pt x="136" y="1030"/>
                      </a:lnTo>
                      <a:lnTo>
                        <a:pt x="136" y="951"/>
                      </a:lnTo>
                      <a:lnTo>
                        <a:pt x="157" y="968"/>
                      </a:lnTo>
                      <a:lnTo>
                        <a:pt x="167" y="1003"/>
                      </a:lnTo>
                      <a:lnTo>
                        <a:pt x="163" y="1017"/>
                      </a:lnTo>
                      <a:lnTo>
                        <a:pt x="163" y="1030"/>
                      </a:lnTo>
                      <a:lnTo>
                        <a:pt x="183" y="1026"/>
                      </a:lnTo>
                      <a:lnTo>
                        <a:pt x="174" y="1048"/>
                      </a:lnTo>
                      <a:lnTo>
                        <a:pt x="177" y="1060"/>
                      </a:lnTo>
                      <a:lnTo>
                        <a:pt x="203" y="1088"/>
                      </a:lnTo>
                      <a:lnTo>
                        <a:pt x="208" y="1079"/>
                      </a:lnTo>
                      <a:lnTo>
                        <a:pt x="214" y="1100"/>
                      </a:lnTo>
                      <a:lnTo>
                        <a:pt x="267" y="1145"/>
                      </a:lnTo>
                      <a:lnTo>
                        <a:pt x="301" y="1158"/>
                      </a:lnTo>
                      <a:lnTo>
                        <a:pt x="327" y="1118"/>
                      </a:lnTo>
                      <a:lnTo>
                        <a:pt x="327" y="1100"/>
                      </a:lnTo>
                      <a:lnTo>
                        <a:pt x="308" y="1075"/>
                      </a:lnTo>
                      <a:lnTo>
                        <a:pt x="271" y="1043"/>
                      </a:lnTo>
                      <a:lnTo>
                        <a:pt x="214" y="1003"/>
                      </a:lnTo>
                      <a:lnTo>
                        <a:pt x="167" y="955"/>
                      </a:lnTo>
                      <a:lnTo>
                        <a:pt x="130" y="924"/>
                      </a:lnTo>
                      <a:lnTo>
                        <a:pt x="116" y="880"/>
                      </a:lnTo>
                      <a:lnTo>
                        <a:pt x="113" y="827"/>
                      </a:lnTo>
                      <a:lnTo>
                        <a:pt x="126" y="784"/>
                      </a:lnTo>
                      <a:lnTo>
                        <a:pt x="143" y="753"/>
                      </a:lnTo>
                      <a:lnTo>
                        <a:pt x="157" y="735"/>
                      </a:lnTo>
                      <a:lnTo>
                        <a:pt x="177" y="669"/>
                      </a:lnTo>
                      <a:lnTo>
                        <a:pt x="167" y="656"/>
                      </a:lnTo>
                      <a:lnTo>
                        <a:pt x="140" y="669"/>
                      </a:lnTo>
                      <a:lnTo>
                        <a:pt x="113" y="673"/>
                      </a:lnTo>
                      <a:lnTo>
                        <a:pt x="67" y="669"/>
                      </a:lnTo>
                      <a:lnTo>
                        <a:pt x="113" y="647"/>
                      </a:lnTo>
                      <a:lnTo>
                        <a:pt x="116" y="634"/>
                      </a:lnTo>
                      <a:lnTo>
                        <a:pt x="154" y="630"/>
                      </a:lnTo>
                      <a:lnTo>
                        <a:pt x="154" y="616"/>
                      </a:lnTo>
                      <a:lnTo>
                        <a:pt x="97" y="603"/>
                      </a:lnTo>
                      <a:lnTo>
                        <a:pt x="67" y="554"/>
                      </a:lnTo>
                      <a:lnTo>
                        <a:pt x="87" y="506"/>
                      </a:lnTo>
                      <a:lnTo>
                        <a:pt x="150" y="564"/>
                      </a:lnTo>
                      <a:lnTo>
                        <a:pt x="157" y="546"/>
                      </a:lnTo>
                      <a:lnTo>
                        <a:pt x="140" y="519"/>
                      </a:lnTo>
                      <a:lnTo>
                        <a:pt x="147" y="502"/>
                      </a:lnTo>
                      <a:lnTo>
                        <a:pt x="123" y="480"/>
                      </a:lnTo>
                      <a:lnTo>
                        <a:pt x="110" y="497"/>
                      </a:lnTo>
                      <a:lnTo>
                        <a:pt x="116" y="467"/>
                      </a:lnTo>
                      <a:lnTo>
                        <a:pt x="107" y="440"/>
                      </a:lnTo>
                      <a:lnTo>
                        <a:pt x="56" y="422"/>
                      </a:lnTo>
                      <a:lnTo>
                        <a:pt x="20" y="413"/>
                      </a:lnTo>
                      <a:lnTo>
                        <a:pt x="23" y="378"/>
                      </a:lnTo>
                      <a:lnTo>
                        <a:pt x="0" y="225"/>
                      </a:lnTo>
                      <a:lnTo>
                        <a:pt x="250" y="8"/>
                      </a:lnTo>
                      <a:lnTo>
                        <a:pt x="244" y="31"/>
                      </a:lnTo>
                      <a:lnTo>
                        <a:pt x="254" y="0"/>
                      </a:lnTo>
                      <a:lnTo>
                        <a:pt x="257" y="18"/>
                      </a:lnTo>
                      <a:lnTo>
                        <a:pt x="271" y="39"/>
                      </a:lnTo>
                      <a:lnTo>
                        <a:pt x="298" y="26"/>
                      </a:lnTo>
                      <a:lnTo>
                        <a:pt x="301" y="44"/>
                      </a:lnTo>
                      <a:lnTo>
                        <a:pt x="327" y="31"/>
                      </a:lnTo>
                      <a:lnTo>
                        <a:pt x="334" y="44"/>
                      </a:lnTo>
                      <a:lnTo>
                        <a:pt x="348" y="26"/>
                      </a:lnTo>
                      <a:lnTo>
                        <a:pt x="355" y="39"/>
                      </a:lnTo>
                      <a:lnTo>
                        <a:pt x="365" y="18"/>
                      </a:lnTo>
                      <a:lnTo>
                        <a:pt x="378" y="8"/>
                      </a:lnTo>
                      <a:lnTo>
                        <a:pt x="384" y="18"/>
                      </a:lnTo>
                      <a:lnTo>
                        <a:pt x="395" y="8"/>
                      </a:lnTo>
                      <a:lnTo>
                        <a:pt x="405" y="26"/>
                      </a:lnTo>
                      <a:lnTo>
                        <a:pt x="418" y="26"/>
                      </a:lnTo>
                      <a:lnTo>
                        <a:pt x="425" y="8"/>
                      </a:lnTo>
                      <a:lnTo>
                        <a:pt x="441" y="22"/>
                      </a:lnTo>
                      <a:lnTo>
                        <a:pt x="448" y="35"/>
                      </a:lnTo>
                      <a:lnTo>
                        <a:pt x="479" y="26"/>
                      </a:lnTo>
                      <a:lnTo>
                        <a:pt x="495" y="18"/>
                      </a:lnTo>
                      <a:lnTo>
                        <a:pt x="508" y="18"/>
                      </a:lnTo>
                      <a:lnTo>
                        <a:pt x="535" y="31"/>
                      </a:lnTo>
                      <a:lnTo>
                        <a:pt x="525" y="44"/>
                      </a:lnTo>
                      <a:lnTo>
                        <a:pt x="525" y="65"/>
                      </a:lnTo>
                      <a:lnTo>
                        <a:pt x="515" y="74"/>
                      </a:lnTo>
                      <a:lnTo>
                        <a:pt x="522" y="80"/>
                      </a:lnTo>
                      <a:lnTo>
                        <a:pt x="535" y="84"/>
                      </a:lnTo>
                      <a:lnTo>
                        <a:pt x="535" y="97"/>
                      </a:lnTo>
                      <a:lnTo>
                        <a:pt x="535" y="118"/>
                      </a:lnTo>
                      <a:lnTo>
                        <a:pt x="525" y="132"/>
                      </a:lnTo>
                      <a:lnTo>
                        <a:pt x="525" y="110"/>
                      </a:lnTo>
                      <a:lnTo>
                        <a:pt x="512" y="92"/>
                      </a:lnTo>
                      <a:lnTo>
                        <a:pt x="479" y="92"/>
                      </a:lnTo>
                      <a:lnTo>
                        <a:pt x="481" y="114"/>
                      </a:lnTo>
                      <a:lnTo>
                        <a:pt x="498" y="114"/>
                      </a:lnTo>
                      <a:lnTo>
                        <a:pt x="512" y="118"/>
                      </a:lnTo>
                      <a:lnTo>
                        <a:pt x="538" y="132"/>
                      </a:lnTo>
                      <a:lnTo>
                        <a:pt x="552" y="132"/>
                      </a:lnTo>
                      <a:lnTo>
                        <a:pt x="572" y="118"/>
                      </a:lnTo>
                      <a:lnTo>
                        <a:pt x="569" y="140"/>
                      </a:lnTo>
                      <a:lnTo>
                        <a:pt x="589" y="159"/>
                      </a:lnTo>
                      <a:lnTo>
                        <a:pt x="569" y="176"/>
                      </a:lnTo>
                      <a:lnTo>
                        <a:pt x="575" y="193"/>
                      </a:lnTo>
                      <a:lnTo>
                        <a:pt x="585" y="211"/>
                      </a:lnTo>
                      <a:lnTo>
                        <a:pt x="605" y="233"/>
                      </a:lnTo>
                      <a:lnTo>
                        <a:pt x="629" y="242"/>
                      </a:lnTo>
                      <a:lnTo>
                        <a:pt x="633" y="247"/>
                      </a:lnTo>
                      <a:lnTo>
                        <a:pt x="656" y="260"/>
                      </a:lnTo>
                      <a:lnTo>
                        <a:pt x="669" y="281"/>
                      </a:lnTo>
                      <a:lnTo>
                        <a:pt x="676" y="291"/>
                      </a:lnTo>
                      <a:lnTo>
                        <a:pt x="666" y="295"/>
                      </a:lnTo>
                      <a:lnTo>
                        <a:pt x="656" y="277"/>
                      </a:lnTo>
                      <a:lnTo>
                        <a:pt x="633" y="260"/>
                      </a:lnTo>
                      <a:lnTo>
                        <a:pt x="623" y="277"/>
                      </a:lnTo>
                      <a:lnTo>
                        <a:pt x="599" y="286"/>
                      </a:lnTo>
                      <a:lnTo>
                        <a:pt x="599" y="273"/>
                      </a:lnTo>
                      <a:lnTo>
                        <a:pt x="572" y="295"/>
                      </a:lnTo>
                      <a:lnTo>
                        <a:pt x="579" y="281"/>
                      </a:lnTo>
                      <a:lnTo>
                        <a:pt x="572" y="269"/>
                      </a:lnTo>
                      <a:lnTo>
                        <a:pt x="548" y="269"/>
                      </a:lnTo>
                      <a:lnTo>
                        <a:pt x="528" y="264"/>
                      </a:lnTo>
                      <a:lnTo>
                        <a:pt x="505" y="250"/>
                      </a:lnTo>
                      <a:lnTo>
                        <a:pt x="505" y="269"/>
                      </a:lnTo>
                      <a:lnTo>
                        <a:pt x="508" y="277"/>
                      </a:lnTo>
                      <a:lnTo>
                        <a:pt x="528" y="281"/>
                      </a:lnTo>
                      <a:lnTo>
                        <a:pt x="546" y="286"/>
                      </a:lnTo>
                      <a:lnTo>
                        <a:pt x="566" y="295"/>
                      </a:lnTo>
                      <a:lnTo>
                        <a:pt x="572" y="308"/>
                      </a:lnTo>
                      <a:lnTo>
                        <a:pt x="552" y="308"/>
                      </a:lnTo>
                      <a:lnTo>
                        <a:pt x="532" y="303"/>
                      </a:lnTo>
                      <a:lnTo>
                        <a:pt x="532" y="320"/>
                      </a:lnTo>
                      <a:lnTo>
                        <a:pt x="546" y="326"/>
                      </a:lnTo>
                      <a:lnTo>
                        <a:pt x="569" y="320"/>
                      </a:lnTo>
                      <a:lnTo>
                        <a:pt x="585" y="316"/>
                      </a:lnTo>
                      <a:lnTo>
                        <a:pt x="595" y="303"/>
                      </a:lnTo>
                      <a:lnTo>
                        <a:pt x="609" y="356"/>
                      </a:lnTo>
                      <a:lnTo>
                        <a:pt x="629" y="365"/>
                      </a:lnTo>
                      <a:lnTo>
                        <a:pt x="642" y="378"/>
                      </a:lnTo>
                      <a:lnTo>
                        <a:pt x="652" y="374"/>
                      </a:lnTo>
                      <a:lnTo>
                        <a:pt x="659" y="365"/>
                      </a:lnTo>
                      <a:lnTo>
                        <a:pt x="672" y="384"/>
                      </a:lnTo>
                      <a:lnTo>
                        <a:pt x="683" y="388"/>
                      </a:lnTo>
                      <a:lnTo>
                        <a:pt x="569" y="401"/>
                      </a:lnTo>
                      <a:lnTo>
                        <a:pt x="407" y="374"/>
                      </a:lnTo>
                      <a:lnTo>
                        <a:pt x="234" y="392"/>
                      </a:lnTo>
                      <a:lnTo>
                        <a:pt x="214" y="497"/>
                      </a:lnTo>
                      <a:lnTo>
                        <a:pt x="254" y="595"/>
                      </a:lnTo>
                      <a:lnTo>
                        <a:pt x="260" y="572"/>
                      </a:lnTo>
                      <a:lnTo>
                        <a:pt x="275" y="585"/>
                      </a:lnTo>
                      <a:lnTo>
                        <a:pt x="264" y="624"/>
                      </a:lnTo>
                      <a:lnTo>
                        <a:pt x="277" y="643"/>
                      </a:lnTo>
                      <a:lnTo>
                        <a:pt x="291" y="603"/>
                      </a:lnTo>
                      <a:lnTo>
                        <a:pt x="301" y="643"/>
                      </a:lnTo>
                      <a:lnTo>
                        <a:pt x="294" y="692"/>
                      </a:lnTo>
                      <a:lnTo>
                        <a:pt x="281" y="713"/>
                      </a:lnTo>
                      <a:lnTo>
                        <a:pt x="257" y="718"/>
                      </a:lnTo>
                      <a:lnTo>
                        <a:pt x="231" y="696"/>
                      </a:lnTo>
                      <a:lnTo>
                        <a:pt x="241" y="678"/>
                      </a:lnTo>
                      <a:lnTo>
                        <a:pt x="247" y="678"/>
                      </a:lnTo>
                      <a:lnTo>
                        <a:pt x="254" y="647"/>
                      </a:lnTo>
                      <a:lnTo>
                        <a:pt x="220" y="643"/>
                      </a:lnTo>
                      <a:lnTo>
                        <a:pt x="214" y="673"/>
                      </a:lnTo>
                      <a:lnTo>
                        <a:pt x="220" y="696"/>
                      </a:lnTo>
                      <a:lnTo>
                        <a:pt x="234" y="705"/>
                      </a:lnTo>
                      <a:lnTo>
                        <a:pt x="231" y="722"/>
                      </a:lnTo>
                      <a:lnTo>
                        <a:pt x="227" y="735"/>
                      </a:lnTo>
                      <a:lnTo>
                        <a:pt x="224" y="744"/>
                      </a:lnTo>
                      <a:lnTo>
                        <a:pt x="214" y="735"/>
                      </a:lnTo>
                      <a:lnTo>
                        <a:pt x="208" y="775"/>
                      </a:lnTo>
                      <a:lnTo>
                        <a:pt x="203" y="788"/>
                      </a:lnTo>
                      <a:lnTo>
                        <a:pt x="200" y="797"/>
                      </a:lnTo>
                      <a:lnTo>
                        <a:pt x="203" y="814"/>
                      </a:lnTo>
                      <a:lnTo>
                        <a:pt x="214" y="819"/>
                      </a:lnTo>
                      <a:lnTo>
                        <a:pt x="208" y="837"/>
                      </a:lnTo>
                      <a:lnTo>
                        <a:pt x="193" y="845"/>
                      </a:lnTo>
                      <a:lnTo>
                        <a:pt x="190" y="862"/>
                      </a:lnTo>
                      <a:lnTo>
                        <a:pt x="197" y="890"/>
                      </a:lnTo>
                      <a:lnTo>
                        <a:pt x="208" y="907"/>
                      </a:lnTo>
                      <a:lnTo>
                        <a:pt x="220" y="920"/>
                      </a:lnTo>
                      <a:lnTo>
                        <a:pt x="234" y="916"/>
                      </a:lnTo>
                      <a:lnTo>
                        <a:pt x="275" y="951"/>
                      </a:lnTo>
                      <a:lnTo>
                        <a:pt x="287" y="968"/>
                      </a:lnTo>
                      <a:lnTo>
                        <a:pt x="361" y="1022"/>
                      </a:lnTo>
                      <a:lnTo>
                        <a:pt x="407" y="1013"/>
                      </a:lnTo>
                      <a:lnTo>
                        <a:pt x="445" y="1048"/>
                      </a:lnTo>
                      <a:lnTo>
                        <a:pt x="401" y="1114"/>
                      </a:lnTo>
                      <a:lnTo>
                        <a:pt x="367" y="1202"/>
                      </a:lnTo>
                      <a:lnTo>
                        <a:pt x="395" y="1202"/>
                      </a:lnTo>
                      <a:lnTo>
                        <a:pt x="415" y="1197"/>
                      </a:lnTo>
                      <a:lnTo>
                        <a:pt x="418" y="1118"/>
                      </a:lnTo>
                      <a:lnTo>
                        <a:pt x="418" y="1154"/>
                      </a:lnTo>
                      <a:lnTo>
                        <a:pt x="422" y="1166"/>
                      </a:lnTo>
                      <a:lnTo>
                        <a:pt x="425" y="1184"/>
                      </a:lnTo>
                      <a:lnTo>
                        <a:pt x="418" y="1197"/>
                      </a:lnTo>
                      <a:lnTo>
                        <a:pt x="422" y="1211"/>
                      </a:lnTo>
                      <a:lnTo>
                        <a:pt x="435" y="1189"/>
                      </a:lnTo>
                      <a:lnTo>
                        <a:pt x="451" y="1189"/>
                      </a:lnTo>
                      <a:lnTo>
                        <a:pt x="441" y="1069"/>
                      </a:lnTo>
                      <a:lnTo>
                        <a:pt x="451" y="1048"/>
                      </a:lnTo>
                      <a:lnTo>
                        <a:pt x="441" y="1088"/>
                      </a:lnTo>
                      <a:lnTo>
                        <a:pt x="451" y="1096"/>
                      </a:lnTo>
                      <a:lnTo>
                        <a:pt x="441" y="1131"/>
                      </a:lnTo>
                      <a:lnTo>
                        <a:pt x="448" y="1166"/>
                      </a:lnTo>
                      <a:lnTo>
                        <a:pt x="462" y="1197"/>
                      </a:lnTo>
                      <a:lnTo>
                        <a:pt x="432" y="1215"/>
                      </a:lnTo>
                      <a:lnTo>
                        <a:pt x="407" y="1228"/>
                      </a:lnTo>
                      <a:lnTo>
                        <a:pt x="438" y="1255"/>
                      </a:lnTo>
                      <a:lnTo>
                        <a:pt x="418" y="1259"/>
                      </a:lnTo>
                      <a:lnTo>
                        <a:pt x="401" y="1249"/>
                      </a:lnTo>
                      <a:lnTo>
                        <a:pt x="365" y="1242"/>
                      </a:lnTo>
                      <a:lnTo>
                        <a:pt x="361" y="1281"/>
                      </a:lnTo>
                      <a:lnTo>
                        <a:pt x="365" y="1290"/>
                      </a:lnTo>
                      <a:lnTo>
                        <a:pt x="348" y="1317"/>
                      </a:lnTo>
                      <a:lnTo>
                        <a:pt x="334" y="1343"/>
                      </a:lnTo>
                      <a:lnTo>
                        <a:pt x="334" y="1375"/>
                      </a:lnTo>
                      <a:lnTo>
                        <a:pt x="415" y="1360"/>
                      </a:lnTo>
                      <a:lnTo>
                        <a:pt x="411" y="1375"/>
                      </a:lnTo>
                      <a:lnTo>
                        <a:pt x="398" y="1387"/>
                      </a:lnTo>
                      <a:lnTo>
                        <a:pt x="327" y="1396"/>
                      </a:lnTo>
                      <a:lnTo>
                        <a:pt x="281" y="1470"/>
                      </a:lnTo>
                      <a:lnTo>
                        <a:pt x="241" y="1536"/>
                      </a:lnTo>
                      <a:lnTo>
                        <a:pt x="231" y="1549"/>
                      </a:lnTo>
                      <a:lnTo>
                        <a:pt x="231" y="1598"/>
                      </a:lnTo>
                      <a:lnTo>
                        <a:pt x="250" y="1594"/>
                      </a:lnTo>
                      <a:lnTo>
                        <a:pt x="275" y="1696"/>
                      </a:lnTo>
                      <a:lnTo>
                        <a:pt x="147" y="1660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345" name="Freeform 9"/>
                <p:cNvSpPr>
                  <a:spLocks/>
                </p:cNvSpPr>
                <p:nvPr/>
              </p:nvSpPr>
              <p:spPr bwMode="ltGray">
                <a:xfrm>
                  <a:off x="4960" y="2120"/>
                  <a:ext cx="811" cy="760"/>
                </a:xfrm>
                <a:custGeom>
                  <a:avLst/>
                  <a:gdLst/>
                  <a:ahLst/>
                  <a:cxnLst>
                    <a:cxn ang="0">
                      <a:pos x="315" y="627"/>
                    </a:cxn>
                    <a:cxn ang="0">
                      <a:pos x="284" y="553"/>
                    </a:cxn>
                    <a:cxn ang="0">
                      <a:pos x="194" y="438"/>
                    </a:cxn>
                    <a:cxn ang="0">
                      <a:pos x="200" y="500"/>
                    </a:cxn>
                    <a:cxn ang="0">
                      <a:pos x="221" y="583"/>
                    </a:cxn>
                    <a:cxn ang="0">
                      <a:pos x="187" y="540"/>
                    </a:cxn>
                    <a:cxn ang="0">
                      <a:pos x="147" y="540"/>
                    </a:cxn>
                    <a:cxn ang="0">
                      <a:pos x="147" y="504"/>
                    </a:cxn>
                    <a:cxn ang="0">
                      <a:pos x="137" y="474"/>
                    </a:cxn>
                    <a:cxn ang="0">
                      <a:pos x="73" y="522"/>
                    </a:cxn>
                    <a:cxn ang="0">
                      <a:pos x="46" y="457"/>
                    </a:cxn>
                    <a:cxn ang="0">
                      <a:pos x="107" y="457"/>
                    </a:cxn>
                    <a:cxn ang="0">
                      <a:pos x="137" y="434"/>
                    </a:cxn>
                    <a:cxn ang="0">
                      <a:pos x="167" y="403"/>
                    </a:cxn>
                    <a:cxn ang="0">
                      <a:pos x="151" y="347"/>
                    </a:cxn>
                    <a:cxn ang="0">
                      <a:pos x="137" y="311"/>
                    </a:cxn>
                    <a:cxn ang="0">
                      <a:pos x="80" y="268"/>
                    </a:cxn>
                    <a:cxn ang="0">
                      <a:pos x="208" y="8"/>
                    </a:cxn>
                    <a:cxn ang="0">
                      <a:pos x="570" y="106"/>
                    </a:cxn>
                    <a:cxn ang="0">
                      <a:pos x="596" y="114"/>
                    </a:cxn>
                    <a:cxn ang="0">
                      <a:pos x="661" y="110"/>
                    </a:cxn>
                    <a:cxn ang="0">
                      <a:pos x="667" y="149"/>
                    </a:cxn>
                    <a:cxn ang="0">
                      <a:pos x="725" y="184"/>
                    </a:cxn>
                    <a:cxn ang="0">
                      <a:pos x="751" y="207"/>
                    </a:cxn>
                    <a:cxn ang="0">
                      <a:pos x="704" y="193"/>
                    </a:cxn>
                    <a:cxn ang="0">
                      <a:pos x="681" y="228"/>
                    </a:cxn>
                    <a:cxn ang="0">
                      <a:pos x="627" y="193"/>
                    </a:cxn>
                    <a:cxn ang="0">
                      <a:pos x="704" y="254"/>
                    </a:cxn>
                    <a:cxn ang="0">
                      <a:pos x="810" y="311"/>
                    </a:cxn>
                    <a:cxn ang="0">
                      <a:pos x="741" y="307"/>
                    </a:cxn>
                    <a:cxn ang="0">
                      <a:pos x="810" y="339"/>
                    </a:cxn>
                    <a:cxn ang="0">
                      <a:pos x="810" y="432"/>
                    </a:cxn>
                    <a:cxn ang="0">
                      <a:pos x="768" y="491"/>
                    </a:cxn>
                    <a:cxn ang="0">
                      <a:pos x="795" y="553"/>
                    </a:cxn>
                    <a:cxn ang="0">
                      <a:pos x="748" y="517"/>
                    </a:cxn>
                    <a:cxn ang="0">
                      <a:pos x="727" y="451"/>
                    </a:cxn>
                    <a:cxn ang="0">
                      <a:pos x="653" y="469"/>
                    </a:cxn>
                    <a:cxn ang="0">
                      <a:pos x="630" y="553"/>
                    </a:cxn>
                    <a:cxn ang="0">
                      <a:pos x="596" y="478"/>
                    </a:cxn>
                    <a:cxn ang="0">
                      <a:pos x="563" y="536"/>
                    </a:cxn>
                    <a:cxn ang="0">
                      <a:pos x="556" y="530"/>
                    </a:cxn>
                    <a:cxn ang="0">
                      <a:pos x="520" y="575"/>
                    </a:cxn>
                    <a:cxn ang="0">
                      <a:pos x="429" y="522"/>
                    </a:cxn>
                    <a:cxn ang="0">
                      <a:pos x="422" y="557"/>
                    </a:cxn>
                    <a:cxn ang="0">
                      <a:pos x="493" y="605"/>
                    </a:cxn>
                    <a:cxn ang="0">
                      <a:pos x="439" y="622"/>
                    </a:cxn>
                    <a:cxn ang="0">
                      <a:pos x="586" y="650"/>
                    </a:cxn>
                    <a:cxn ang="0">
                      <a:pos x="496" y="650"/>
                    </a:cxn>
                    <a:cxn ang="0">
                      <a:pos x="496" y="676"/>
                    </a:cxn>
                    <a:cxn ang="0">
                      <a:pos x="529" y="680"/>
                    </a:cxn>
                    <a:cxn ang="0">
                      <a:pos x="452" y="680"/>
                    </a:cxn>
                    <a:cxn ang="0">
                      <a:pos x="422" y="715"/>
                    </a:cxn>
                    <a:cxn ang="0">
                      <a:pos x="278" y="711"/>
                    </a:cxn>
                    <a:cxn ang="0">
                      <a:pos x="416" y="728"/>
                    </a:cxn>
                    <a:cxn ang="0">
                      <a:pos x="255" y="742"/>
                    </a:cxn>
                  </a:cxnLst>
                  <a:rect l="0" t="0" r="r" b="b"/>
                  <a:pathLst>
                    <a:path w="811" h="760">
                      <a:moveTo>
                        <a:pt x="227" y="702"/>
                      </a:moveTo>
                      <a:lnTo>
                        <a:pt x="255" y="680"/>
                      </a:lnTo>
                      <a:lnTo>
                        <a:pt x="291" y="627"/>
                      </a:lnTo>
                      <a:lnTo>
                        <a:pt x="315" y="627"/>
                      </a:lnTo>
                      <a:lnTo>
                        <a:pt x="321" y="605"/>
                      </a:lnTo>
                      <a:lnTo>
                        <a:pt x="301" y="593"/>
                      </a:lnTo>
                      <a:lnTo>
                        <a:pt x="301" y="561"/>
                      </a:lnTo>
                      <a:lnTo>
                        <a:pt x="284" y="553"/>
                      </a:lnTo>
                      <a:lnTo>
                        <a:pt x="234" y="491"/>
                      </a:lnTo>
                      <a:lnTo>
                        <a:pt x="241" y="478"/>
                      </a:lnTo>
                      <a:lnTo>
                        <a:pt x="208" y="434"/>
                      </a:lnTo>
                      <a:lnTo>
                        <a:pt x="194" y="438"/>
                      </a:lnTo>
                      <a:lnTo>
                        <a:pt x="187" y="461"/>
                      </a:lnTo>
                      <a:lnTo>
                        <a:pt x="194" y="474"/>
                      </a:lnTo>
                      <a:lnTo>
                        <a:pt x="200" y="478"/>
                      </a:lnTo>
                      <a:lnTo>
                        <a:pt x="200" y="500"/>
                      </a:lnTo>
                      <a:lnTo>
                        <a:pt x="194" y="496"/>
                      </a:lnTo>
                      <a:lnTo>
                        <a:pt x="210" y="540"/>
                      </a:lnTo>
                      <a:lnTo>
                        <a:pt x="227" y="561"/>
                      </a:lnTo>
                      <a:lnTo>
                        <a:pt x="221" y="583"/>
                      </a:lnTo>
                      <a:lnTo>
                        <a:pt x="214" y="553"/>
                      </a:lnTo>
                      <a:lnTo>
                        <a:pt x="200" y="566"/>
                      </a:lnTo>
                      <a:lnTo>
                        <a:pt x="198" y="544"/>
                      </a:lnTo>
                      <a:lnTo>
                        <a:pt x="187" y="540"/>
                      </a:lnTo>
                      <a:lnTo>
                        <a:pt x="181" y="553"/>
                      </a:lnTo>
                      <a:lnTo>
                        <a:pt x="174" y="540"/>
                      </a:lnTo>
                      <a:lnTo>
                        <a:pt x="174" y="526"/>
                      </a:lnTo>
                      <a:lnTo>
                        <a:pt x="147" y="540"/>
                      </a:lnTo>
                      <a:lnTo>
                        <a:pt x="137" y="530"/>
                      </a:lnTo>
                      <a:lnTo>
                        <a:pt x="164" y="517"/>
                      </a:lnTo>
                      <a:lnTo>
                        <a:pt x="167" y="504"/>
                      </a:lnTo>
                      <a:lnTo>
                        <a:pt x="147" y="504"/>
                      </a:lnTo>
                      <a:lnTo>
                        <a:pt x="141" y="522"/>
                      </a:lnTo>
                      <a:lnTo>
                        <a:pt x="118" y="504"/>
                      </a:lnTo>
                      <a:lnTo>
                        <a:pt x="143" y="487"/>
                      </a:lnTo>
                      <a:lnTo>
                        <a:pt x="137" y="474"/>
                      </a:lnTo>
                      <a:lnTo>
                        <a:pt x="118" y="482"/>
                      </a:lnTo>
                      <a:lnTo>
                        <a:pt x="107" y="496"/>
                      </a:lnTo>
                      <a:lnTo>
                        <a:pt x="107" y="504"/>
                      </a:lnTo>
                      <a:lnTo>
                        <a:pt x="73" y="522"/>
                      </a:lnTo>
                      <a:lnTo>
                        <a:pt x="73" y="500"/>
                      </a:lnTo>
                      <a:lnTo>
                        <a:pt x="46" y="513"/>
                      </a:lnTo>
                      <a:lnTo>
                        <a:pt x="50" y="482"/>
                      </a:lnTo>
                      <a:lnTo>
                        <a:pt x="46" y="457"/>
                      </a:lnTo>
                      <a:lnTo>
                        <a:pt x="59" y="461"/>
                      </a:lnTo>
                      <a:lnTo>
                        <a:pt x="63" y="474"/>
                      </a:lnTo>
                      <a:lnTo>
                        <a:pt x="80" y="465"/>
                      </a:lnTo>
                      <a:lnTo>
                        <a:pt x="107" y="457"/>
                      </a:lnTo>
                      <a:lnTo>
                        <a:pt x="118" y="461"/>
                      </a:lnTo>
                      <a:lnTo>
                        <a:pt x="120" y="430"/>
                      </a:lnTo>
                      <a:lnTo>
                        <a:pt x="130" y="451"/>
                      </a:lnTo>
                      <a:lnTo>
                        <a:pt x="137" y="434"/>
                      </a:lnTo>
                      <a:lnTo>
                        <a:pt x="147" y="421"/>
                      </a:lnTo>
                      <a:lnTo>
                        <a:pt x="164" y="430"/>
                      </a:lnTo>
                      <a:lnTo>
                        <a:pt x="170" y="413"/>
                      </a:lnTo>
                      <a:lnTo>
                        <a:pt x="167" y="403"/>
                      </a:lnTo>
                      <a:lnTo>
                        <a:pt x="137" y="399"/>
                      </a:lnTo>
                      <a:lnTo>
                        <a:pt x="103" y="390"/>
                      </a:lnTo>
                      <a:lnTo>
                        <a:pt x="130" y="355"/>
                      </a:lnTo>
                      <a:lnTo>
                        <a:pt x="151" y="347"/>
                      </a:lnTo>
                      <a:lnTo>
                        <a:pt x="151" y="328"/>
                      </a:lnTo>
                      <a:lnTo>
                        <a:pt x="153" y="338"/>
                      </a:lnTo>
                      <a:lnTo>
                        <a:pt x="130" y="324"/>
                      </a:lnTo>
                      <a:lnTo>
                        <a:pt x="137" y="311"/>
                      </a:lnTo>
                      <a:lnTo>
                        <a:pt x="164" y="303"/>
                      </a:lnTo>
                      <a:lnTo>
                        <a:pt x="164" y="289"/>
                      </a:lnTo>
                      <a:lnTo>
                        <a:pt x="124" y="289"/>
                      </a:lnTo>
                      <a:lnTo>
                        <a:pt x="80" y="268"/>
                      </a:lnTo>
                      <a:lnTo>
                        <a:pt x="20" y="228"/>
                      </a:lnTo>
                      <a:lnTo>
                        <a:pt x="0" y="110"/>
                      </a:lnTo>
                      <a:lnTo>
                        <a:pt x="80" y="0"/>
                      </a:lnTo>
                      <a:lnTo>
                        <a:pt x="208" y="8"/>
                      </a:lnTo>
                      <a:lnTo>
                        <a:pt x="419" y="106"/>
                      </a:lnTo>
                      <a:lnTo>
                        <a:pt x="442" y="74"/>
                      </a:lnTo>
                      <a:lnTo>
                        <a:pt x="523" y="110"/>
                      </a:lnTo>
                      <a:lnTo>
                        <a:pt x="570" y="106"/>
                      </a:lnTo>
                      <a:lnTo>
                        <a:pt x="566" y="70"/>
                      </a:lnTo>
                      <a:lnTo>
                        <a:pt x="586" y="93"/>
                      </a:lnTo>
                      <a:lnTo>
                        <a:pt x="617" y="93"/>
                      </a:lnTo>
                      <a:lnTo>
                        <a:pt x="596" y="114"/>
                      </a:lnTo>
                      <a:lnTo>
                        <a:pt x="603" y="127"/>
                      </a:lnTo>
                      <a:lnTo>
                        <a:pt x="610" y="114"/>
                      </a:lnTo>
                      <a:lnTo>
                        <a:pt x="623" y="118"/>
                      </a:lnTo>
                      <a:lnTo>
                        <a:pt x="661" y="110"/>
                      </a:lnTo>
                      <a:lnTo>
                        <a:pt x="677" y="136"/>
                      </a:lnTo>
                      <a:lnTo>
                        <a:pt x="658" y="136"/>
                      </a:lnTo>
                      <a:lnTo>
                        <a:pt x="643" y="149"/>
                      </a:lnTo>
                      <a:lnTo>
                        <a:pt x="667" y="149"/>
                      </a:lnTo>
                      <a:lnTo>
                        <a:pt x="684" y="149"/>
                      </a:lnTo>
                      <a:lnTo>
                        <a:pt x="694" y="136"/>
                      </a:lnTo>
                      <a:lnTo>
                        <a:pt x="715" y="162"/>
                      </a:lnTo>
                      <a:lnTo>
                        <a:pt x="725" y="184"/>
                      </a:lnTo>
                      <a:lnTo>
                        <a:pt x="744" y="149"/>
                      </a:lnTo>
                      <a:lnTo>
                        <a:pt x="744" y="171"/>
                      </a:lnTo>
                      <a:lnTo>
                        <a:pt x="778" y="180"/>
                      </a:lnTo>
                      <a:lnTo>
                        <a:pt x="751" y="207"/>
                      </a:lnTo>
                      <a:lnTo>
                        <a:pt x="731" y="210"/>
                      </a:lnTo>
                      <a:lnTo>
                        <a:pt x="717" y="233"/>
                      </a:lnTo>
                      <a:lnTo>
                        <a:pt x="687" y="228"/>
                      </a:lnTo>
                      <a:lnTo>
                        <a:pt x="704" y="193"/>
                      </a:lnTo>
                      <a:lnTo>
                        <a:pt x="691" y="171"/>
                      </a:lnTo>
                      <a:lnTo>
                        <a:pt x="681" y="188"/>
                      </a:lnTo>
                      <a:lnTo>
                        <a:pt x="691" y="210"/>
                      </a:lnTo>
                      <a:lnTo>
                        <a:pt x="681" y="228"/>
                      </a:lnTo>
                      <a:lnTo>
                        <a:pt x="677" y="210"/>
                      </a:lnTo>
                      <a:lnTo>
                        <a:pt x="661" y="197"/>
                      </a:lnTo>
                      <a:lnTo>
                        <a:pt x="637" y="184"/>
                      </a:lnTo>
                      <a:lnTo>
                        <a:pt x="627" y="193"/>
                      </a:lnTo>
                      <a:lnTo>
                        <a:pt x="643" y="207"/>
                      </a:lnTo>
                      <a:lnTo>
                        <a:pt x="664" y="220"/>
                      </a:lnTo>
                      <a:lnTo>
                        <a:pt x="674" y="245"/>
                      </a:lnTo>
                      <a:lnTo>
                        <a:pt x="704" y="254"/>
                      </a:lnTo>
                      <a:lnTo>
                        <a:pt x="744" y="233"/>
                      </a:lnTo>
                      <a:lnTo>
                        <a:pt x="751" y="254"/>
                      </a:lnTo>
                      <a:lnTo>
                        <a:pt x="810" y="261"/>
                      </a:lnTo>
                      <a:lnTo>
                        <a:pt x="810" y="311"/>
                      </a:lnTo>
                      <a:lnTo>
                        <a:pt x="758" y="298"/>
                      </a:lnTo>
                      <a:lnTo>
                        <a:pt x="734" y="285"/>
                      </a:lnTo>
                      <a:lnTo>
                        <a:pt x="727" y="311"/>
                      </a:lnTo>
                      <a:lnTo>
                        <a:pt x="741" y="307"/>
                      </a:lnTo>
                      <a:lnTo>
                        <a:pt x="748" y="315"/>
                      </a:lnTo>
                      <a:lnTo>
                        <a:pt x="744" y="334"/>
                      </a:lnTo>
                      <a:lnTo>
                        <a:pt x="788" y="338"/>
                      </a:lnTo>
                      <a:lnTo>
                        <a:pt x="810" y="339"/>
                      </a:lnTo>
                      <a:lnTo>
                        <a:pt x="810" y="411"/>
                      </a:lnTo>
                      <a:lnTo>
                        <a:pt x="792" y="409"/>
                      </a:lnTo>
                      <a:lnTo>
                        <a:pt x="788" y="416"/>
                      </a:lnTo>
                      <a:lnTo>
                        <a:pt x="810" y="432"/>
                      </a:lnTo>
                      <a:lnTo>
                        <a:pt x="810" y="502"/>
                      </a:lnTo>
                      <a:lnTo>
                        <a:pt x="782" y="504"/>
                      </a:lnTo>
                      <a:lnTo>
                        <a:pt x="774" y="478"/>
                      </a:lnTo>
                      <a:lnTo>
                        <a:pt x="768" y="491"/>
                      </a:lnTo>
                      <a:lnTo>
                        <a:pt x="782" y="508"/>
                      </a:lnTo>
                      <a:lnTo>
                        <a:pt x="808" y="526"/>
                      </a:lnTo>
                      <a:lnTo>
                        <a:pt x="798" y="536"/>
                      </a:lnTo>
                      <a:lnTo>
                        <a:pt x="795" y="553"/>
                      </a:lnTo>
                      <a:lnTo>
                        <a:pt x="792" y="561"/>
                      </a:lnTo>
                      <a:lnTo>
                        <a:pt x="751" y="540"/>
                      </a:lnTo>
                      <a:lnTo>
                        <a:pt x="715" y="500"/>
                      </a:lnTo>
                      <a:lnTo>
                        <a:pt x="748" y="517"/>
                      </a:lnTo>
                      <a:lnTo>
                        <a:pt x="764" y="491"/>
                      </a:lnTo>
                      <a:lnTo>
                        <a:pt x="725" y="482"/>
                      </a:lnTo>
                      <a:lnTo>
                        <a:pt x="751" y="474"/>
                      </a:lnTo>
                      <a:lnTo>
                        <a:pt x="727" y="451"/>
                      </a:lnTo>
                      <a:lnTo>
                        <a:pt x="700" y="500"/>
                      </a:lnTo>
                      <a:lnTo>
                        <a:pt x="694" y="474"/>
                      </a:lnTo>
                      <a:lnTo>
                        <a:pt x="681" y="496"/>
                      </a:lnTo>
                      <a:lnTo>
                        <a:pt x="653" y="469"/>
                      </a:lnTo>
                      <a:lnTo>
                        <a:pt x="667" y="517"/>
                      </a:lnTo>
                      <a:lnTo>
                        <a:pt x="664" y="540"/>
                      </a:lnTo>
                      <a:lnTo>
                        <a:pt x="710" y="549"/>
                      </a:lnTo>
                      <a:lnTo>
                        <a:pt x="630" y="553"/>
                      </a:lnTo>
                      <a:lnTo>
                        <a:pt x="667" y="549"/>
                      </a:lnTo>
                      <a:lnTo>
                        <a:pt x="651" y="504"/>
                      </a:lnTo>
                      <a:lnTo>
                        <a:pt x="610" y="496"/>
                      </a:lnTo>
                      <a:lnTo>
                        <a:pt x="596" y="478"/>
                      </a:lnTo>
                      <a:lnTo>
                        <a:pt x="586" y="517"/>
                      </a:lnTo>
                      <a:lnTo>
                        <a:pt x="623" y="526"/>
                      </a:lnTo>
                      <a:lnTo>
                        <a:pt x="593" y="530"/>
                      </a:lnTo>
                      <a:lnTo>
                        <a:pt x="563" y="536"/>
                      </a:lnTo>
                      <a:lnTo>
                        <a:pt x="580" y="513"/>
                      </a:lnTo>
                      <a:lnTo>
                        <a:pt x="570" y="478"/>
                      </a:lnTo>
                      <a:lnTo>
                        <a:pt x="550" y="496"/>
                      </a:lnTo>
                      <a:lnTo>
                        <a:pt x="556" y="530"/>
                      </a:lnTo>
                      <a:lnTo>
                        <a:pt x="527" y="544"/>
                      </a:lnTo>
                      <a:lnTo>
                        <a:pt x="603" y="566"/>
                      </a:lnTo>
                      <a:lnTo>
                        <a:pt x="529" y="561"/>
                      </a:lnTo>
                      <a:lnTo>
                        <a:pt x="520" y="575"/>
                      </a:lnTo>
                      <a:lnTo>
                        <a:pt x="499" y="557"/>
                      </a:lnTo>
                      <a:lnTo>
                        <a:pt x="486" y="575"/>
                      </a:lnTo>
                      <a:lnTo>
                        <a:pt x="449" y="513"/>
                      </a:lnTo>
                      <a:lnTo>
                        <a:pt x="429" y="522"/>
                      </a:lnTo>
                      <a:lnTo>
                        <a:pt x="416" y="583"/>
                      </a:lnTo>
                      <a:lnTo>
                        <a:pt x="472" y="544"/>
                      </a:lnTo>
                      <a:lnTo>
                        <a:pt x="455" y="566"/>
                      </a:lnTo>
                      <a:lnTo>
                        <a:pt x="422" y="557"/>
                      </a:lnTo>
                      <a:lnTo>
                        <a:pt x="419" y="583"/>
                      </a:lnTo>
                      <a:lnTo>
                        <a:pt x="422" y="605"/>
                      </a:lnTo>
                      <a:lnTo>
                        <a:pt x="449" y="557"/>
                      </a:lnTo>
                      <a:lnTo>
                        <a:pt x="493" y="605"/>
                      </a:lnTo>
                      <a:lnTo>
                        <a:pt x="537" y="579"/>
                      </a:lnTo>
                      <a:lnTo>
                        <a:pt x="512" y="610"/>
                      </a:lnTo>
                      <a:lnTo>
                        <a:pt x="472" y="619"/>
                      </a:lnTo>
                      <a:lnTo>
                        <a:pt x="439" y="622"/>
                      </a:lnTo>
                      <a:lnTo>
                        <a:pt x="409" y="680"/>
                      </a:lnTo>
                      <a:lnTo>
                        <a:pt x="506" y="622"/>
                      </a:lnTo>
                      <a:lnTo>
                        <a:pt x="506" y="644"/>
                      </a:lnTo>
                      <a:lnTo>
                        <a:pt x="586" y="650"/>
                      </a:lnTo>
                      <a:lnTo>
                        <a:pt x="610" y="631"/>
                      </a:lnTo>
                      <a:lnTo>
                        <a:pt x="633" y="650"/>
                      </a:lnTo>
                      <a:lnTo>
                        <a:pt x="590" y="650"/>
                      </a:lnTo>
                      <a:lnTo>
                        <a:pt x="496" y="650"/>
                      </a:lnTo>
                      <a:lnTo>
                        <a:pt x="455" y="640"/>
                      </a:lnTo>
                      <a:lnTo>
                        <a:pt x="419" y="650"/>
                      </a:lnTo>
                      <a:lnTo>
                        <a:pt x="416" y="676"/>
                      </a:lnTo>
                      <a:lnTo>
                        <a:pt x="496" y="676"/>
                      </a:lnTo>
                      <a:lnTo>
                        <a:pt x="499" y="684"/>
                      </a:lnTo>
                      <a:lnTo>
                        <a:pt x="512" y="671"/>
                      </a:lnTo>
                      <a:lnTo>
                        <a:pt x="546" y="676"/>
                      </a:lnTo>
                      <a:lnTo>
                        <a:pt x="529" y="680"/>
                      </a:lnTo>
                      <a:lnTo>
                        <a:pt x="563" y="706"/>
                      </a:lnTo>
                      <a:lnTo>
                        <a:pt x="520" y="680"/>
                      </a:lnTo>
                      <a:lnTo>
                        <a:pt x="499" y="684"/>
                      </a:lnTo>
                      <a:lnTo>
                        <a:pt x="452" y="680"/>
                      </a:lnTo>
                      <a:lnTo>
                        <a:pt x="409" y="684"/>
                      </a:lnTo>
                      <a:lnTo>
                        <a:pt x="439" y="693"/>
                      </a:lnTo>
                      <a:lnTo>
                        <a:pt x="435" y="715"/>
                      </a:lnTo>
                      <a:lnTo>
                        <a:pt x="422" y="715"/>
                      </a:lnTo>
                      <a:lnTo>
                        <a:pt x="426" y="702"/>
                      </a:lnTo>
                      <a:lnTo>
                        <a:pt x="392" y="698"/>
                      </a:lnTo>
                      <a:lnTo>
                        <a:pt x="324" y="680"/>
                      </a:lnTo>
                      <a:lnTo>
                        <a:pt x="278" y="711"/>
                      </a:lnTo>
                      <a:lnTo>
                        <a:pt x="278" y="724"/>
                      </a:lnTo>
                      <a:lnTo>
                        <a:pt x="365" y="728"/>
                      </a:lnTo>
                      <a:lnTo>
                        <a:pt x="396" y="719"/>
                      </a:lnTo>
                      <a:lnTo>
                        <a:pt x="416" y="728"/>
                      </a:lnTo>
                      <a:lnTo>
                        <a:pt x="398" y="732"/>
                      </a:lnTo>
                      <a:lnTo>
                        <a:pt x="362" y="742"/>
                      </a:lnTo>
                      <a:lnTo>
                        <a:pt x="321" y="732"/>
                      </a:lnTo>
                      <a:lnTo>
                        <a:pt x="255" y="742"/>
                      </a:lnTo>
                      <a:lnTo>
                        <a:pt x="255" y="759"/>
                      </a:lnTo>
                      <a:lnTo>
                        <a:pt x="227" y="702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346" name="Freeform 10"/>
                <p:cNvSpPr>
                  <a:spLocks/>
                </p:cNvSpPr>
                <p:nvPr/>
              </p:nvSpPr>
              <p:spPr bwMode="ltGray">
                <a:xfrm>
                  <a:off x="5085" y="2664"/>
                  <a:ext cx="242" cy="539"/>
                </a:xfrm>
                <a:custGeom>
                  <a:avLst/>
                  <a:gdLst/>
                  <a:ahLst/>
                  <a:cxnLst>
                    <a:cxn ang="0">
                      <a:pos x="157" y="493"/>
                    </a:cxn>
                    <a:cxn ang="0">
                      <a:pos x="108" y="533"/>
                    </a:cxn>
                    <a:cxn ang="0">
                      <a:pos x="241" y="410"/>
                    </a:cxn>
                    <a:cxn ang="0">
                      <a:pos x="230" y="410"/>
                    </a:cxn>
                    <a:cxn ang="0">
                      <a:pos x="197" y="410"/>
                    </a:cxn>
                    <a:cxn ang="0">
                      <a:pos x="211" y="357"/>
                    </a:cxn>
                    <a:cxn ang="0">
                      <a:pos x="187" y="367"/>
                    </a:cxn>
                    <a:cxn ang="0">
                      <a:pos x="147" y="423"/>
                    </a:cxn>
                    <a:cxn ang="0">
                      <a:pos x="145" y="262"/>
                    </a:cxn>
                    <a:cxn ang="0">
                      <a:pos x="161" y="195"/>
                    </a:cxn>
                    <a:cxn ang="0">
                      <a:pos x="200" y="143"/>
                    </a:cxn>
                    <a:cxn ang="0">
                      <a:pos x="171" y="170"/>
                    </a:cxn>
                    <a:cxn ang="0">
                      <a:pos x="187" y="136"/>
                    </a:cxn>
                    <a:cxn ang="0">
                      <a:pos x="164" y="113"/>
                    </a:cxn>
                    <a:cxn ang="0">
                      <a:pos x="175" y="91"/>
                    </a:cxn>
                    <a:cxn ang="0">
                      <a:pos x="164" y="74"/>
                    </a:cxn>
                    <a:cxn ang="0">
                      <a:pos x="147" y="53"/>
                    </a:cxn>
                    <a:cxn ang="0">
                      <a:pos x="52" y="0"/>
                    </a:cxn>
                    <a:cxn ang="0">
                      <a:pos x="128" y="53"/>
                    </a:cxn>
                    <a:cxn ang="0">
                      <a:pos x="135" y="78"/>
                    </a:cxn>
                    <a:cxn ang="0">
                      <a:pos x="108" y="48"/>
                    </a:cxn>
                    <a:cxn ang="0">
                      <a:pos x="82" y="61"/>
                    </a:cxn>
                    <a:cxn ang="0">
                      <a:pos x="95" y="70"/>
                    </a:cxn>
                    <a:cxn ang="0">
                      <a:pos x="131" y="87"/>
                    </a:cxn>
                    <a:cxn ang="0">
                      <a:pos x="131" y="109"/>
                    </a:cxn>
                    <a:cxn ang="0">
                      <a:pos x="108" y="100"/>
                    </a:cxn>
                    <a:cxn ang="0">
                      <a:pos x="72" y="122"/>
                    </a:cxn>
                    <a:cxn ang="0">
                      <a:pos x="105" y="113"/>
                    </a:cxn>
                    <a:cxn ang="0">
                      <a:pos x="135" y="130"/>
                    </a:cxn>
                    <a:cxn ang="0">
                      <a:pos x="124" y="130"/>
                    </a:cxn>
                    <a:cxn ang="0">
                      <a:pos x="101" y="130"/>
                    </a:cxn>
                    <a:cxn ang="0">
                      <a:pos x="101" y="170"/>
                    </a:cxn>
                    <a:cxn ang="0">
                      <a:pos x="75" y="148"/>
                    </a:cxn>
                    <a:cxn ang="0">
                      <a:pos x="65" y="96"/>
                    </a:cxn>
                    <a:cxn ang="0">
                      <a:pos x="72" y="70"/>
                    </a:cxn>
                    <a:cxn ang="0">
                      <a:pos x="52" y="74"/>
                    </a:cxn>
                    <a:cxn ang="0">
                      <a:pos x="52" y="109"/>
                    </a:cxn>
                    <a:cxn ang="0">
                      <a:pos x="23" y="104"/>
                    </a:cxn>
                    <a:cxn ang="0">
                      <a:pos x="52" y="148"/>
                    </a:cxn>
                    <a:cxn ang="0">
                      <a:pos x="35" y="174"/>
                    </a:cxn>
                    <a:cxn ang="0">
                      <a:pos x="78" y="174"/>
                    </a:cxn>
                    <a:cxn ang="0">
                      <a:pos x="42" y="191"/>
                    </a:cxn>
                    <a:cxn ang="0">
                      <a:pos x="78" y="191"/>
                    </a:cxn>
                    <a:cxn ang="0">
                      <a:pos x="108" y="210"/>
                    </a:cxn>
                    <a:cxn ang="0">
                      <a:pos x="135" y="184"/>
                    </a:cxn>
                    <a:cxn ang="0">
                      <a:pos x="124" y="214"/>
                    </a:cxn>
                    <a:cxn ang="0">
                      <a:pos x="92" y="201"/>
                    </a:cxn>
                    <a:cxn ang="0">
                      <a:pos x="122" y="275"/>
                    </a:cxn>
                    <a:cxn ang="0">
                      <a:pos x="115" y="301"/>
                    </a:cxn>
                    <a:cxn ang="0">
                      <a:pos x="80" y="469"/>
                    </a:cxn>
                  </a:cxnLst>
                  <a:rect l="0" t="0" r="r" b="b"/>
                  <a:pathLst>
                    <a:path w="242" h="539">
                      <a:moveTo>
                        <a:pt x="82" y="538"/>
                      </a:moveTo>
                      <a:lnTo>
                        <a:pt x="108" y="533"/>
                      </a:lnTo>
                      <a:lnTo>
                        <a:pt x="157" y="493"/>
                      </a:lnTo>
                      <a:lnTo>
                        <a:pt x="177" y="493"/>
                      </a:lnTo>
                      <a:lnTo>
                        <a:pt x="141" y="480"/>
                      </a:lnTo>
                      <a:lnTo>
                        <a:pt x="108" y="533"/>
                      </a:lnTo>
                      <a:lnTo>
                        <a:pt x="111" y="467"/>
                      </a:lnTo>
                      <a:lnTo>
                        <a:pt x="108" y="432"/>
                      </a:lnTo>
                      <a:lnTo>
                        <a:pt x="241" y="410"/>
                      </a:lnTo>
                      <a:lnTo>
                        <a:pt x="237" y="393"/>
                      </a:lnTo>
                      <a:lnTo>
                        <a:pt x="234" y="401"/>
                      </a:lnTo>
                      <a:lnTo>
                        <a:pt x="230" y="410"/>
                      </a:lnTo>
                      <a:lnTo>
                        <a:pt x="221" y="406"/>
                      </a:lnTo>
                      <a:lnTo>
                        <a:pt x="204" y="415"/>
                      </a:lnTo>
                      <a:lnTo>
                        <a:pt x="197" y="410"/>
                      </a:lnTo>
                      <a:lnTo>
                        <a:pt x="207" y="393"/>
                      </a:lnTo>
                      <a:lnTo>
                        <a:pt x="200" y="376"/>
                      </a:lnTo>
                      <a:lnTo>
                        <a:pt x="211" y="357"/>
                      </a:lnTo>
                      <a:lnTo>
                        <a:pt x="204" y="353"/>
                      </a:lnTo>
                      <a:lnTo>
                        <a:pt x="197" y="367"/>
                      </a:lnTo>
                      <a:lnTo>
                        <a:pt x="187" y="367"/>
                      </a:lnTo>
                      <a:lnTo>
                        <a:pt x="194" y="389"/>
                      </a:lnTo>
                      <a:lnTo>
                        <a:pt x="187" y="406"/>
                      </a:lnTo>
                      <a:lnTo>
                        <a:pt x="147" y="423"/>
                      </a:lnTo>
                      <a:lnTo>
                        <a:pt x="135" y="410"/>
                      </a:lnTo>
                      <a:lnTo>
                        <a:pt x="111" y="423"/>
                      </a:lnTo>
                      <a:lnTo>
                        <a:pt x="145" y="262"/>
                      </a:lnTo>
                      <a:lnTo>
                        <a:pt x="151" y="236"/>
                      </a:lnTo>
                      <a:lnTo>
                        <a:pt x="157" y="201"/>
                      </a:lnTo>
                      <a:lnTo>
                        <a:pt x="161" y="195"/>
                      </a:lnTo>
                      <a:lnTo>
                        <a:pt x="234" y="170"/>
                      </a:lnTo>
                      <a:lnTo>
                        <a:pt x="204" y="161"/>
                      </a:lnTo>
                      <a:lnTo>
                        <a:pt x="200" y="143"/>
                      </a:lnTo>
                      <a:lnTo>
                        <a:pt x="183" y="143"/>
                      </a:lnTo>
                      <a:lnTo>
                        <a:pt x="187" y="161"/>
                      </a:lnTo>
                      <a:lnTo>
                        <a:pt x="171" y="170"/>
                      </a:lnTo>
                      <a:lnTo>
                        <a:pt x="167" y="153"/>
                      </a:lnTo>
                      <a:lnTo>
                        <a:pt x="177" y="148"/>
                      </a:lnTo>
                      <a:lnTo>
                        <a:pt x="187" y="136"/>
                      </a:lnTo>
                      <a:lnTo>
                        <a:pt x="177" y="136"/>
                      </a:lnTo>
                      <a:lnTo>
                        <a:pt x="167" y="136"/>
                      </a:lnTo>
                      <a:lnTo>
                        <a:pt x="164" y="113"/>
                      </a:lnTo>
                      <a:lnTo>
                        <a:pt x="171" y="109"/>
                      </a:lnTo>
                      <a:lnTo>
                        <a:pt x="177" y="100"/>
                      </a:lnTo>
                      <a:lnTo>
                        <a:pt x="175" y="91"/>
                      </a:lnTo>
                      <a:lnTo>
                        <a:pt x="171" y="96"/>
                      </a:lnTo>
                      <a:lnTo>
                        <a:pt x="161" y="87"/>
                      </a:lnTo>
                      <a:lnTo>
                        <a:pt x="164" y="74"/>
                      </a:lnTo>
                      <a:lnTo>
                        <a:pt x="171" y="61"/>
                      </a:lnTo>
                      <a:lnTo>
                        <a:pt x="164" y="43"/>
                      </a:lnTo>
                      <a:lnTo>
                        <a:pt x="147" y="53"/>
                      </a:lnTo>
                      <a:lnTo>
                        <a:pt x="131" y="22"/>
                      </a:lnTo>
                      <a:lnTo>
                        <a:pt x="69" y="8"/>
                      </a:lnTo>
                      <a:lnTo>
                        <a:pt x="52" y="0"/>
                      </a:lnTo>
                      <a:lnTo>
                        <a:pt x="99" y="39"/>
                      </a:lnTo>
                      <a:lnTo>
                        <a:pt x="115" y="39"/>
                      </a:lnTo>
                      <a:lnTo>
                        <a:pt x="128" y="53"/>
                      </a:lnTo>
                      <a:lnTo>
                        <a:pt x="137" y="61"/>
                      </a:lnTo>
                      <a:lnTo>
                        <a:pt x="137" y="78"/>
                      </a:lnTo>
                      <a:lnTo>
                        <a:pt x="135" y="78"/>
                      </a:lnTo>
                      <a:lnTo>
                        <a:pt x="131" y="65"/>
                      </a:lnTo>
                      <a:lnTo>
                        <a:pt x="115" y="61"/>
                      </a:lnTo>
                      <a:lnTo>
                        <a:pt x="108" y="48"/>
                      </a:lnTo>
                      <a:lnTo>
                        <a:pt x="99" y="53"/>
                      </a:lnTo>
                      <a:lnTo>
                        <a:pt x="92" y="65"/>
                      </a:lnTo>
                      <a:lnTo>
                        <a:pt x="82" y="61"/>
                      </a:lnTo>
                      <a:lnTo>
                        <a:pt x="85" y="78"/>
                      </a:lnTo>
                      <a:lnTo>
                        <a:pt x="92" y="78"/>
                      </a:lnTo>
                      <a:lnTo>
                        <a:pt x="95" y="70"/>
                      </a:lnTo>
                      <a:lnTo>
                        <a:pt x="105" y="78"/>
                      </a:lnTo>
                      <a:lnTo>
                        <a:pt x="111" y="91"/>
                      </a:lnTo>
                      <a:lnTo>
                        <a:pt x="131" y="87"/>
                      </a:lnTo>
                      <a:lnTo>
                        <a:pt x="145" y="91"/>
                      </a:lnTo>
                      <a:lnTo>
                        <a:pt x="147" y="113"/>
                      </a:lnTo>
                      <a:lnTo>
                        <a:pt x="131" y="109"/>
                      </a:lnTo>
                      <a:lnTo>
                        <a:pt x="131" y="96"/>
                      </a:lnTo>
                      <a:lnTo>
                        <a:pt x="122" y="100"/>
                      </a:lnTo>
                      <a:lnTo>
                        <a:pt x="108" y="100"/>
                      </a:lnTo>
                      <a:lnTo>
                        <a:pt x="92" y="104"/>
                      </a:lnTo>
                      <a:lnTo>
                        <a:pt x="75" y="96"/>
                      </a:lnTo>
                      <a:lnTo>
                        <a:pt x="72" y="122"/>
                      </a:lnTo>
                      <a:lnTo>
                        <a:pt x="85" y="117"/>
                      </a:lnTo>
                      <a:lnTo>
                        <a:pt x="95" y="109"/>
                      </a:lnTo>
                      <a:lnTo>
                        <a:pt x="105" y="113"/>
                      </a:lnTo>
                      <a:lnTo>
                        <a:pt x="115" y="122"/>
                      </a:lnTo>
                      <a:lnTo>
                        <a:pt x="124" y="126"/>
                      </a:lnTo>
                      <a:lnTo>
                        <a:pt x="135" y="130"/>
                      </a:lnTo>
                      <a:lnTo>
                        <a:pt x="145" y="122"/>
                      </a:lnTo>
                      <a:lnTo>
                        <a:pt x="141" y="157"/>
                      </a:lnTo>
                      <a:lnTo>
                        <a:pt x="124" y="130"/>
                      </a:lnTo>
                      <a:lnTo>
                        <a:pt x="99" y="117"/>
                      </a:lnTo>
                      <a:lnTo>
                        <a:pt x="99" y="136"/>
                      </a:lnTo>
                      <a:lnTo>
                        <a:pt x="101" y="130"/>
                      </a:lnTo>
                      <a:lnTo>
                        <a:pt x="108" y="153"/>
                      </a:lnTo>
                      <a:lnTo>
                        <a:pt x="115" y="165"/>
                      </a:lnTo>
                      <a:lnTo>
                        <a:pt x="101" y="170"/>
                      </a:lnTo>
                      <a:lnTo>
                        <a:pt x="95" y="170"/>
                      </a:lnTo>
                      <a:lnTo>
                        <a:pt x="82" y="161"/>
                      </a:lnTo>
                      <a:lnTo>
                        <a:pt x="75" y="148"/>
                      </a:lnTo>
                      <a:lnTo>
                        <a:pt x="75" y="122"/>
                      </a:lnTo>
                      <a:lnTo>
                        <a:pt x="62" y="109"/>
                      </a:lnTo>
                      <a:lnTo>
                        <a:pt x="65" y="96"/>
                      </a:lnTo>
                      <a:lnTo>
                        <a:pt x="75" y="82"/>
                      </a:lnTo>
                      <a:lnTo>
                        <a:pt x="82" y="74"/>
                      </a:lnTo>
                      <a:lnTo>
                        <a:pt x="72" y="70"/>
                      </a:lnTo>
                      <a:lnTo>
                        <a:pt x="59" y="70"/>
                      </a:lnTo>
                      <a:lnTo>
                        <a:pt x="39" y="39"/>
                      </a:lnTo>
                      <a:lnTo>
                        <a:pt x="52" y="74"/>
                      </a:lnTo>
                      <a:lnTo>
                        <a:pt x="48" y="96"/>
                      </a:lnTo>
                      <a:lnTo>
                        <a:pt x="35" y="87"/>
                      </a:lnTo>
                      <a:lnTo>
                        <a:pt x="52" y="109"/>
                      </a:lnTo>
                      <a:lnTo>
                        <a:pt x="52" y="126"/>
                      </a:lnTo>
                      <a:lnTo>
                        <a:pt x="35" y="117"/>
                      </a:lnTo>
                      <a:lnTo>
                        <a:pt x="23" y="104"/>
                      </a:lnTo>
                      <a:lnTo>
                        <a:pt x="0" y="113"/>
                      </a:lnTo>
                      <a:lnTo>
                        <a:pt x="48" y="136"/>
                      </a:lnTo>
                      <a:lnTo>
                        <a:pt x="52" y="148"/>
                      </a:lnTo>
                      <a:lnTo>
                        <a:pt x="35" y="161"/>
                      </a:lnTo>
                      <a:lnTo>
                        <a:pt x="9" y="153"/>
                      </a:lnTo>
                      <a:lnTo>
                        <a:pt x="35" y="174"/>
                      </a:lnTo>
                      <a:lnTo>
                        <a:pt x="52" y="174"/>
                      </a:lnTo>
                      <a:lnTo>
                        <a:pt x="62" y="165"/>
                      </a:lnTo>
                      <a:lnTo>
                        <a:pt x="78" y="174"/>
                      </a:lnTo>
                      <a:lnTo>
                        <a:pt x="65" y="187"/>
                      </a:lnTo>
                      <a:lnTo>
                        <a:pt x="46" y="184"/>
                      </a:lnTo>
                      <a:lnTo>
                        <a:pt x="42" y="191"/>
                      </a:lnTo>
                      <a:lnTo>
                        <a:pt x="59" y="191"/>
                      </a:lnTo>
                      <a:lnTo>
                        <a:pt x="69" y="205"/>
                      </a:lnTo>
                      <a:lnTo>
                        <a:pt x="78" y="191"/>
                      </a:lnTo>
                      <a:lnTo>
                        <a:pt x="88" y="191"/>
                      </a:lnTo>
                      <a:lnTo>
                        <a:pt x="92" y="205"/>
                      </a:lnTo>
                      <a:lnTo>
                        <a:pt x="108" y="210"/>
                      </a:lnTo>
                      <a:lnTo>
                        <a:pt x="108" y="184"/>
                      </a:lnTo>
                      <a:lnTo>
                        <a:pt x="122" y="178"/>
                      </a:lnTo>
                      <a:lnTo>
                        <a:pt x="135" y="184"/>
                      </a:lnTo>
                      <a:lnTo>
                        <a:pt x="135" y="191"/>
                      </a:lnTo>
                      <a:lnTo>
                        <a:pt x="124" y="205"/>
                      </a:lnTo>
                      <a:lnTo>
                        <a:pt x="124" y="214"/>
                      </a:lnTo>
                      <a:lnTo>
                        <a:pt x="105" y="187"/>
                      </a:lnTo>
                      <a:lnTo>
                        <a:pt x="88" y="191"/>
                      </a:lnTo>
                      <a:lnTo>
                        <a:pt x="92" y="201"/>
                      </a:lnTo>
                      <a:lnTo>
                        <a:pt x="105" y="201"/>
                      </a:lnTo>
                      <a:lnTo>
                        <a:pt x="122" y="222"/>
                      </a:lnTo>
                      <a:lnTo>
                        <a:pt x="122" y="275"/>
                      </a:lnTo>
                      <a:lnTo>
                        <a:pt x="115" y="279"/>
                      </a:lnTo>
                      <a:lnTo>
                        <a:pt x="111" y="288"/>
                      </a:lnTo>
                      <a:lnTo>
                        <a:pt x="115" y="301"/>
                      </a:lnTo>
                      <a:lnTo>
                        <a:pt x="111" y="363"/>
                      </a:lnTo>
                      <a:lnTo>
                        <a:pt x="105" y="367"/>
                      </a:lnTo>
                      <a:lnTo>
                        <a:pt x="80" y="469"/>
                      </a:lnTo>
                      <a:lnTo>
                        <a:pt x="65" y="454"/>
                      </a:lnTo>
                      <a:lnTo>
                        <a:pt x="82" y="538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  <p:sp>
              <p:nvSpPr>
                <p:cNvPr id="14347" name="Freeform 11"/>
                <p:cNvSpPr>
                  <a:spLocks/>
                </p:cNvSpPr>
                <p:nvPr/>
              </p:nvSpPr>
              <p:spPr bwMode="ltGray">
                <a:xfrm>
                  <a:off x="5026" y="2802"/>
                  <a:ext cx="733" cy="713"/>
                </a:xfrm>
                <a:custGeom>
                  <a:avLst/>
                  <a:gdLst/>
                  <a:ahLst/>
                  <a:cxnLst>
                    <a:cxn ang="0">
                      <a:pos x="59" y="584"/>
                    </a:cxn>
                    <a:cxn ang="0">
                      <a:pos x="23" y="511"/>
                    </a:cxn>
                    <a:cxn ang="0">
                      <a:pos x="59" y="523"/>
                    </a:cxn>
                    <a:cxn ang="0">
                      <a:pos x="170" y="467"/>
                    </a:cxn>
                    <a:cxn ang="0">
                      <a:pos x="164" y="383"/>
                    </a:cxn>
                    <a:cxn ang="0">
                      <a:pos x="217" y="349"/>
                    </a:cxn>
                    <a:cxn ang="0">
                      <a:pos x="315" y="165"/>
                    </a:cxn>
                    <a:cxn ang="0">
                      <a:pos x="345" y="148"/>
                    </a:cxn>
                    <a:cxn ang="0">
                      <a:pos x="429" y="108"/>
                    </a:cxn>
                    <a:cxn ang="0">
                      <a:pos x="436" y="56"/>
                    </a:cxn>
                    <a:cxn ang="0">
                      <a:pos x="433" y="29"/>
                    </a:cxn>
                    <a:cxn ang="0">
                      <a:pos x="426" y="74"/>
                    </a:cxn>
                    <a:cxn ang="0">
                      <a:pos x="439" y="95"/>
                    </a:cxn>
                    <a:cxn ang="0">
                      <a:pos x="449" y="134"/>
                    </a:cxn>
                    <a:cxn ang="0">
                      <a:pos x="472" y="130"/>
                    </a:cxn>
                    <a:cxn ang="0">
                      <a:pos x="349" y="161"/>
                    </a:cxn>
                    <a:cxn ang="0">
                      <a:pos x="369" y="161"/>
                    </a:cxn>
                    <a:cxn ang="0">
                      <a:pos x="419" y="169"/>
                    </a:cxn>
                    <a:cxn ang="0">
                      <a:pos x="433" y="165"/>
                    </a:cxn>
                    <a:cxn ang="0">
                      <a:pos x="506" y="130"/>
                    </a:cxn>
                    <a:cxn ang="0">
                      <a:pos x="536" y="117"/>
                    </a:cxn>
                    <a:cxn ang="0">
                      <a:pos x="574" y="156"/>
                    </a:cxn>
                    <a:cxn ang="0">
                      <a:pos x="695" y="127"/>
                    </a:cxn>
                    <a:cxn ang="0">
                      <a:pos x="590" y="165"/>
                    </a:cxn>
                    <a:cxn ang="0">
                      <a:pos x="550" y="182"/>
                    </a:cxn>
                    <a:cxn ang="0">
                      <a:pos x="540" y="156"/>
                    </a:cxn>
                    <a:cxn ang="0">
                      <a:pos x="496" y="156"/>
                    </a:cxn>
                    <a:cxn ang="0">
                      <a:pos x="426" y="182"/>
                    </a:cxn>
                    <a:cxn ang="0">
                      <a:pos x="413" y="182"/>
                    </a:cxn>
                    <a:cxn ang="0">
                      <a:pos x="419" y="214"/>
                    </a:cxn>
                    <a:cxn ang="0">
                      <a:pos x="402" y="230"/>
                    </a:cxn>
                    <a:cxn ang="0">
                      <a:pos x="366" y="209"/>
                    </a:cxn>
                    <a:cxn ang="0">
                      <a:pos x="349" y="253"/>
                    </a:cxn>
                    <a:cxn ang="0">
                      <a:pos x="312" y="248"/>
                    </a:cxn>
                    <a:cxn ang="0">
                      <a:pos x="345" y="253"/>
                    </a:cxn>
                    <a:cxn ang="0">
                      <a:pos x="413" y="230"/>
                    </a:cxn>
                    <a:cxn ang="0">
                      <a:pos x="462" y="236"/>
                    </a:cxn>
                    <a:cxn ang="0">
                      <a:pos x="516" y="196"/>
                    </a:cxn>
                    <a:cxn ang="0">
                      <a:pos x="530" y="192"/>
                    </a:cxn>
                    <a:cxn ang="0">
                      <a:pos x="621" y="148"/>
                    </a:cxn>
                    <a:cxn ang="0">
                      <a:pos x="687" y="127"/>
                    </a:cxn>
                    <a:cxn ang="0">
                      <a:pos x="607" y="178"/>
                    </a:cxn>
                    <a:cxn ang="0">
                      <a:pos x="556" y="218"/>
                    </a:cxn>
                    <a:cxn ang="0">
                      <a:pos x="402" y="283"/>
                    </a:cxn>
                    <a:cxn ang="0">
                      <a:pos x="258" y="398"/>
                    </a:cxn>
                    <a:cxn ang="0">
                      <a:pos x="274" y="415"/>
                    </a:cxn>
                    <a:cxn ang="0">
                      <a:pos x="241" y="445"/>
                    </a:cxn>
                    <a:cxn ang="0">
                      <a:pos x="207" y="467"/>
                    </a:cxn>
                    <a:cxn ang="0">
                      <a:pos x="274" y="475"/>
                    </a:cxn>
                    <a:cxn ang="0">
                      <a:pos x="258" y="489"/>
                    </a:cxn>
                    <a:cxn ang="0">
                      <a:pos x="194" y="489"/>
                    </a:cxn>
                    <a:cxn ang="0">
                      <a:pos x="46" y="682"/>
                    </a:cxn>
                    <a:cxn ang="0">
                      <a:pos x="207" y="686"/>
                    </a:cxn>
                    <a:cxn ang="0">
                      <a:pos x="210" y="707"/>
                    </a:cxn>
                    <a:cxn ang="0">
                      <a:pos x="120" y="703"/>
                    </a:cxn>
                    <a:cxn ang="0">
                      <a:pos x="0" y="629"/>
                    </a:cxn>
                  </a:cxnLst>
                  <a:rect l="0" t="0" r="r" b="b"/>
                  <a:pathLst>
                    <a:path w="733" h="713">
                      <a:moveTo>
                        <a:pt x="0" y="629"/>
                      </a:moveTo>
                      <a:lnTo>
                        <a:pt x="50" y="611"/>
                      </a:lnTo>
                      <a:lnTo>
                        <a:pt x="59" y="584"/>
                      </a:lnTo>
                      <a:lnTo>
                        <a:pt x="100" y="559"/>
                      </a:lnTo>
                      <a:lnTo>
                        <a:pt x="12" y="536"/>
                      </a:lnTo>
                      <a:lnTo>
                        <a:pt x="23" y="511"/>
                      </a:lnTo>
                      <a:lnTo>
                        <a:pt x="46" y="533"/>
                      </a:lnTo>
                      <a:lnTo>
                        <a:pt x="86" y="502"/>
                      </a:lnTo>
                      <a:lnTo>
                        <a:pt x="59" y="523"/>
                      </a:lnTo>
                      <a:lnTo>
                        <a:pt x="69" y="536"/>
                      </a:lnTo>
                      <a:lnTo>
                        <a:pt x="97" y="540"/>
                      </a:lnTo>
                      <a:lnTo>
                        <a:pt x="170" y="467"/>
                      </a:lnTo>
                      <a:lnTo>
                        <a:pt x="153" y="449"/>
                      </a:lnTo>
                      <a:lnTo>
                        <a:pt x="141" y="402"/>
                      </a:lnTo>
                      <a:lnTo>
                        <a:pt x="164" y="383"/>
                      </a:lnTo>
                      <a:lnTo>
                        <a:pt x="181" y="427"/>
                      </a:lnTo>
                      <a:lnTo>
                        <a:pt x="190" y="419"/>
                      </a:lnTo>
                      <a:lnTo>
                        <a:pt x="217" y="349"/>
                      </a:lnTo>
                      <a:lnTo>
                        <a:pt x="298" y="270"/>
                      </a:lnTo>
                      <a:lnTo>
                        <a:pt x="295" y="218"/>
                      </a:lnTo>
                      <a:lnTo>
                        <a:pt x="315" y="165"/>
                      </a:lnTo>
                      <a:lnTo>
                        <a:pt x="312" y="144"/>
                      </a:lnTo>
                      <a:lnTo>
                        <a:pt x="329" y="152"/>
                      </a:lnTo>
                      <a:lnTo>
                        <a:pt x="345" y="148"/>
                      </a:lnTo>
                      <a:lnTo>
                        <a:pt x="413" y="127"/>
                      </a:lnTo>
                      <a:lnTo>
                        <a:pt x="436" y="121"/>
                      </a:lnTo>
                      <a:lnTo>
                        <a:pt x="429" y="108"/>
                      </a:lnTo>
                      <a:lnTo>
                        <a:pt x="415" y="95"/>
                      </a:lnTo>
                      <a:lnTo>
                        <a:pt x="423" y="69"/>
                      </a:lnTo>
                      <a:lnTo>
                        <a:pt x="436" y="56"/>
                      </a:lnTo>
                      <a:lnTo>
                        <a:pt x="426" y="35"/>
                      </a:lnTo>
                      <a:lnTo>
                        <a:pt x="439" y="0"/>
                      </a:lnTo>
                      <a:lnTo>
                        <a:pt x="433" y="29"/>
                      </a:lnTo>
                      <a:lnTo>
                        <a:pt x="446" y="48"/>
                      </a:lnTo>
                      <a:lnTo>
                        <a:pt x="439" y="69"/>
                      </a:lnTo>
                      <a:lnTo>
                        <a:pt x="426" y="74"/>
                      </a:lnTo>
                      <a:lnTo>
                        <a:pt x="426" y="91"/>
                      </a:lnTo>
                      <a:lnTo>
                        <a:pt x="433" y="100"/>
                      </a:lnTo>
                      <a:lnTo>
                        <a:pt x="439" y="95"/>
                      </a:lnTo>
                      <a:lnTo>
                        <a:pt x="439" y="104"/>
                      </a:lnTo>
                      <a:lnTo>
                        <a:pt x="439" y="127"/>
                      </a:lnTo>
                      <a:lnTo>
                        <a:pt x="449" y="134"/>
                      </a:lnTo>
                      <a:lnTo>
                        <a:pt x="466" y="127"/>
                      </a:lnTo>
                      <a:lnTo>
                        <a:pt x="493" y="91"/>
                      </a:lnTo>
                      <a:lnTo>
                        <a:pt x="472" y="130"/>
                      </a:lnTo>
                      <a:lnTo>
                        <a:pt x="462" y="144"/>
                      </a:lnTo>
                      <a:lnTo>
                        <a:pt x="423" y="144"/>
                      </a:lnTo>
                      <a:lnTo>
                        <a:pt x="349" y="161"/>
                      </a:lnTo>
                      <a:lnTo>
                        <a:pt x="341" y="182"/>
                      </a:lnTo>
                      <a:lnTo>
                        <a:pt x="372" y="182"/>
                      </a:lnTo>
                      <a:lnTo>
                        <a:pt x="369" y="161"/>
                      </a:lnTo>
                      <a:lnTo>
                        <a:pt x="379" y="161"/>
                      </a:lnTo>
                      <a:lnTo>
                        <a:pt x="385" y="175"/>
                      </a:lnTo>
                      <a:lnTo>
                        <a:pt x="419" y="169"/>
                      </a:lnTo>
                      <a:lnTo>
                        <a:pt x="413" y="148"/>
                      </a:lnTo>
                      <a:lnTo>
                        <a:pt x="426" y="152"/>
                      </a:lnTo>
                      <a:lnTo>
                        <a:pt x="433" y="165"/>
                      </a:lnTo>
                      <a:lnTo>
                        <a:pt x="479" y="152"/>
                      </a:lnTo>
                      <a:lnTo>
                        <a:pt x="483" y="134"/>
                      </a:lnTo>
                      <a:lnTo>
                        <a:pt x="506" y="130"/>
                      </a:lnTo>
                      <a:lnTo>
                        <a:pt x="506" y="148"/>
                      </a:lnTo>
                      <a:lnTo>
                        <a:pt x="523" y="144"/>
                      </a:lnTo>
                      <a:lnTo>
                        <a:pt x="536" y="117"/>
                      </a:lnTo>
                      <a:lnTo>
                        <a:pt x="546" y="134"/>
                      </a:lnTo>
                      <a:lnTo>
                        <a:pt x="564" y="139"/>
                      </a:lnTo>
                      <a:lnTo>
                        <a:pt x="574" y="156"/>
                      </a:lnTo>
                      <a:lnTo>
                        <a:pt x="590" y="152"/>
                      </a:lnTo>
                      <a:lnTo>
                        <a:pt x="603" y="161"/>
                      </a:lnTo>
                      <a:lnTo>
                        <a:pt x="695" y="127"/>
                      </a:lnTo>
                      <a:lnTo>
                        <a:pt x="668" y="148"/>
                      </a:lnTo>
                      <a:lnTo>
                        <a:pt x="624" y="161"/>
                      </a:lnTo>
                      <a:lnTo>
                        <a:pt x="590" y="165"/>
                      </a:lnTo>
                      <a:lnTo>
                        <a:pt x="567" y="165"/>
                      </a:lnTo>
                      <a:lnTo>
                        <a:pt x="546" y="165"/>
                      </a:lnTo>
                      <a:lnTo>
                        <a:pt x="550" y="182"/>
                      </a:lnTo>
                      <a:lnTo>
                        <a:pt x="554" y="192"/>
                      </a:lnTo>
                      <a:lnTo>
                        <a:pt x="536" y="196"/>
                      </a:lnTo>
                      <a:lnTo>
                        <a:pt x="540" y="156"/>
                      </a:lnTo>
                      <a:lnTo>
                        <a:pt x="520" y="152"/>
                      </a:lnTo>
                      <a:lnTo>
                        <a:pt x="516" y="169"/>
                      </a:lnTo>
                      <a:lnTo>
                        <a:pt x="496" y="156"/>
                      </a:lnTo>
                      <a:lnTo>
                        <a:pt x="487" y="182"/>
                      </a:lnTo>
                      <a:lnTo>
                        <a:pt x="472" y="175"/>
                      </a:lnTo>
                      <a:lnTo>
                        <a:pt x="426" y="182"/>
                      </a:lnTo>
                      <a:lnTo>
                        <a:pt x="439" y="188"/>
                      </a:lnTo>
                      <a:lnTo>
                        <a:pt x="423" y="196"/>
                      </a:lnTo>
                      <a:lnTo>
                        <a:pt x="413" y="182"/>
                      </a:lnTo>
                      <a:lnTo>
                        <a:pt x="392" y="196"/>
                      </a:lnTo>
                      <a:lnTo>
                        <a:pt x="419" y="201"/>
                      </a:lnTo>
                      <a:lnTo>
                        <a:pt x="419" y="214"/>
                      </a:lnTo>
                      <a:lnTo>
                        <a:pt x="399" y="205"/>
                      </a:lnTo>
                      <a:lnTo>
                        <a:pt x="385" y="214"/>
                      </a:lnTo>
                      <a:lnTo>
                        <a:pt x="402" y="230"/>
                      </a:lnTo>
                      <a:lnTo>
                        <a:pt x="382" y="240"/>
                      </a:lnTo>
                      <a:lnTo>
                        <a:pt x="379" y="222"/>
                      </a:lnTo>
                      <a:lnTo>
                        <a:pt x="366" y="209"/>
                      </a:lnTo>
                      <a:lnTo>
                        <a:pt x="356" y="240"/>
                      </a:lnTo>
                      <a:lnTo>
                        <a:pt x="362" y="244"/>
                      </a:lnTo>
                      <a:lnTo>
                        <a:pt x="349" y="253"/>
                      </a:lnTo>
                      <a:lnTo>
                        <a:pt x="351" y="211"/>
                      </a:lnTo>
                      <a:lnTo>
                        <a:pt x="317" y="202"/>
                      </a:lnTo>
                      <a:lnTo>
                        <a:pt x="312" y="248"/>
                      </a:lnTo>
                      <a:lnTo>
                        <a:pt x="318" y="270"/>
                      </a:lnTo>
                      <a:lnTo>
                        <a:pt x="329" y="248"/>
                      </a:lnTo>
                      <a:lnTo>
                        <a:pt x="345" y="253"/>
                      </a:lnTo>
                      <a:lnTo>
                        <a:pt x="356" y="262"/>
                      </a:lnTo>
                      <a:lnTo>
                        <a:pt x="392" y="222"/>
                      </a:lnTo>
                      <a:lnTo>
                        <a:pt x="413" y="230"/>
                      </a:lnTo>
                      <a:lnTo>
                        <a:pt x="433" y="222"/>
                      </a:lnTo>
                      <a:lnTo>
                        <a:pt x="472" y="218"/>
                      </a:lnTo>
                      <a:lnTo>
                        <a:pt x="462" y="236"/>
                      </a:lnTo>
                      <a:lnTo>
                        <a:pt x="499" y="230"/>
                      </a:lnTo>
                      <a:lnTo>
                        <a:pt x="503" y="201"/>
                      </a:lnTo>
                      <a:lnTo>
                        <a:pt x="516" y="196"/>
                      </a:lnTo>
                      <a:lnTo>
                        <a:pt x="513" y="214"/>
                      </a:lnTo>
                      <a:lnTo>
                        <a:pt x="533" y="205"/>
                      </a:lnTo>
                      <a:lnTo>
                        <a:pt x="530" y="192"/>
                      </a:lnTo>
                      <a:lnTo>
                        <a:pt x="544" y="201"/>
                      </a:lnTo>
                      <a:lnTo>
                        <a:pt x="584" y="178"/>
                      </a:lnTo>
                      <a:lnTo>
                        <a:pt x="621" y="148"/>
                      </a:lnTo>
                      <a:lnTo>
                        <a:pt x="634" y="156"/>
                      </a:lnTo>
                      <a:lnTo>
                        <a:pt x="644" y="139"/>
                      </a:lnTo>
                      <a:lnTo>
                        <a:pt x="687" y="127"/>
                      </a:lnTo>
                      <a:lnTo>
                        <a:pt x="732" y="108"/>
                      </a:lnTo>
                      <a:lnTo>
                        <a:pt x="618" y="161"/>
                      </a:lnTo>
                      <a:lnTo>
                        <a:pt x="607" y="178"/>
                      </a:lnTo>
                      <a:lnTo>
                        <a:pt x="621" y="188"/>
                      </a:lnTo>
                      <a:lnTo>
                        <a:pt x="587" y="192"/>
                      </a:lnTo>
                      <a:lnTo>
                        <a:pt x="556" y="218"/>
                      </a:lnTo>
                      <a:lnTo>
                        <a:pt x="503" y="244"/>
                      </a:lnTo>
                      <a:lnTo>
                        <a:pt x="456" y="266"/>
                      </a:lnTo>
                      <a:lnTo>
                        <a:pt x="402" y="283"/>
                      </a:lnTo>
                      <a:lnTo>
                        <a:pt x="349" y="296"/>
                      </a:lnTo>
                      <a:lnTo>
                        <a:pt x="274" y="345"/>
                      </a:lnTo>
                      <a:lnTo>
                        <a:pt x="258" y="398"/>
                      </a:lnTo>
                      <a:lnTo>
                        <a:pt x="241" y="402"/>
                      </a:lnTo>
                      <a:lnTo>
                        <a:pt x="235" y="419"/>
                      </a:lnTo>
                      <a:lnTo>
                        <a:pt x="274" y="415"/>
                      </a:lnTo>
                      <a:lnTo>
                        <a:pt x="339" y="402"/>
                      </a:lnTo>
                      <a:lnTo>
                        <a:pt x="331" y="415"/>
                      </a:lnTo>
                      <a:lnTo>
                        <a:pt x="241" y="445"/>
                      </a:lnTo>
                      <a:lnTo>
                        <a:pt x="207" y="445"/>
                      </a:lnTo>
                      <a:lnTo>
                        <a:pt x="197" y="463"/>
                      </a:lnTo>
                      <a:lnTo>
                        <a:pt x="207" y="467"/>
                      </a:lnTo>
                      <a:lnTo>
                        <a:pt x="227" y="471"/>
                      </a:lnTo>
                      <a:lnTo>
                        <a:pt x="248" y="471"/>
                      </a:lnTo>
                      <a:lnTo>
                        <a:pt x="274" y="475"/>
                      </a:lnTo>
                      <a:lnTo>
                        <a:pt x="264" y="484"/>
                      </a:lnTo>
                      <a:lnTo>
                        <a:pt x="292" y="502"/>
                      </a:lnTo>
                      <a:lnTo>
                        <a:pt x="258" y="489"/>
                      </a:lnTo>
                      <a:lnTo>
                        <a:pt x="241" y="489"/>
                      </a:lnTo>
                      <a:lnTo>
                        <a:pt x="235" y="497"/>
                      </a:lnTo>
                      <a:lnTo>
                        <a:pt x="194" y="489"/>
                      </a:lnTo>
                      <a:lnTo>
                        <a:pt x="157" y="540"/>
                      </a:lnTo>
                      <a:lnTo>
                        <a:pt x="104" y="611"/>
                      </a:lnTo>
                      <a:lnTo>
                        <a:pt x="46" y="682"/>
                      </a:lnTo>
                      <a:lnTo>
                        <a:pt x="59" y="682"/>
                      </a:lnTo>
                      <a:lnTo>
                        <a:pt x="190" y="690"/>
                      </a:lnTo>
                      <a:lnTo>
                        <a:pt x="207" y="686"/>
                      </a:lnTo>
                      <a:lnTo>
                        <a:pt x="238" y="690"/>
                      </a:lnTo>
                      <a:lnTo>
                        <a:pt x="318" y="664"/>
                      </a:lnTo>
                      <a:lnTo>
                        <a:pt x="210" y="707"/>
                      </a:lnTo>
                      <a:lnTo>
                        <a:pt x="164" y="712"/>
                      </a:lnTo>
                      <a:lnTo>
                        <a:pt x="133" y="695"/>
                      </a:lnTo>
                      <a:lnTo>
                        <a:pt x="120" y="703"/>
                      </a:lnTo>
                      <a:lnTo>
                        <a:pt x="59" y="703"/>
                      </a:lnTo>
                      <a:lnTo>
                        <a:pt x="30" y="712"/>
                      </a:lnTo>
                      <a:lnTo>
                        <a:pt x="0" y="629"/>
                      </a:lnTo>
                    </a:path>
                  </a:pathLst>
                </a:custGeom>
                <a:solidFill>
                  <a:schemeClr val="bg2"/>
                </a:solidFill>
                <a:ln w="9525" cap="rnd">
                  <a:noFill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s-ES" sz="1800"/>
                </a:p>
              </p:txBody>
            </p:sp>
          </p:grpSp>
          <p:sp>
            <p:nvSpPr>
              <p:cNvPr id="14348" name="Freeform 12"/>
              <p:cNvSpPr>
                <a:spLocks/>
              </p:cNvSpPr>
              <p:nvPr/>
            </p:nvSpPr>
            <p:spPr bwMode="ltGray">
              <a:xfrm>
                <a:off x="3842" y="3317"/>
                <a:ext cx="511" cy="463"/>
              </a:xfrm>
              <a:custGeom>
                <a:avLst/>
                <a:gdLst/>
                <a:ahLst/>
                <a:cxnLst>
                  <a:cxn ang="0">
                    <a:pos x="301" y="358"/>
                  </a:cxn>
                  <a:cxn ang="0">
                    <a:pos x="312" y="215"/>
                  </a:cxn>
                  <a:cxn ang="0">
                    <a:pos x="405" y="163"/>
                  </a:cxn>
                  <a:cxn ang="0">
                    <a:pos x="385" y="173"/>
                  </a:cxn>
                  <a:cxn ang="0">
                    <a:pos x="323" y="215"/>
                  </a:cxn>
                  <a:cxn ang="0">
                    <a:pos x="354" y="153"/>
                  </a:cxn>
                  <a:cxn ang="0">
                    <a:pos x="437" y="122"/>
                  </a:cxn>
                  <a:cxn ang="0">
                    <a:pos x="469" y="102"/>
                  </a:cxn>
                  <a:cxn ang="0">
                    <a:pos x="448" y="102"/>
                  </a:cxn>
                  <a:cxn ang="0">
                    <a:pos x="405" y="102"/>
                  </a:cxn>
                  <a:cxn ang="0">
                    <a:pos x="478" y="82"/>
                  </a:cxn>
                  <a:cxn ang="0">
                    <a:pos x="488" y="29"/>
                  </a:cxn>
                  <a:cxn ang="0">
                    <a:pos x="437" y="29"/>
                  </a:cxn>
                  <a:cxn ang="0">
                    <a:pos x="416" y="61"/>
                  </a:cxn>
                  <a:cxn ang="0">
                    <a:pos x="375" y="82"/>
                  </a:cxn>
                  <a:cxn ang="0">
                    <a:pos x="323" y="122"/>
                  </a:cxn>
                  <a:cxn ang="0">
                    <a:pos x="301" y="102"/>
                  </a:cxn>
                  <a:cxn ang="0">
                    <a:pos x="343" y="82"/>
                  </a:cxn>
                  <a:cxn ang="0">
                    <a:pos x="375" y="41"/>
                  </a:cxn>
                  <a:cxn ang="0">
                    <a:pos x="343" y="41"/>
                  </a:cxn>
                  <a:cxn ang="0">
                    <a:pos x="332" y="41"/>
                  </a:cxn>
                  <a:cxn ang="0">
                    <a:pos x="343" y="0"/>
                  </a:cxn>
                  <a:cxn ang="0">
                    <a:pos x="323" y="29"/>
                  </a:cxn>
                  <a:cxn ang="0">
                    <a:pos x="291" y="29"/>
                  </a:cxn>
                  <a:cxn ang="0">
                    <a:pos x="259" y="29"/>
                  </a:cxn>
                  <a:cxn ang="0">
                    <a:pos x="270" y="61"/>
                  </a:cxn>
                  <a:cxn ang="0">
                    <a:pos x="270" y="92"/>
                  </a:cxn>
                  <a:cxn ang="0">
                    <a:pos x="250" y="102"/>
                  </a:cxn>
                  <a:cxn ang="0">
                    <a:pos x="155" y="92"/>
                  </a:cxn>
                  <a:cxn ang="0">
                    <a:pos x="124" y="71"/>
                  </a:cxn>
                  <a:cxn ang="0">
                    <a:pos x="83" y="50"/>
                  </a:cxn>
                  <a:cxn ang="0">
                    <a:pos x="31" y="41"/>
                  </a:cxn>
                  <a:cxn ang="0">
                    <a:pos x="83" y="82"/>
                  </a:cxn>
                  <a:cxn ang="0">
                    <a:pos x="41" y="92"/>
                  </a:cxn>
                  <a:cxn ang="0">
                    <a:pos x="83" y="111"/>
                  </a:cxn>
                  <a:cxn ang="0">
                    <a:pos x="155" y="143"/>
                  </a:cxn>
                  <a:cxn ang="0">
                    <a:pos x="250" y="215"/>
                  </a:cxn>
                  <a:cxn ang="0">
                    <a:pos x="124" y="132"/>
                  </a:cxn>
                  <a:cxn ang="0">
                    <a:pos x="134" y="163"/>
                  </a:cxn>
                  <a:cxn ang="0">
                    <a:pos x="177" y="194"/>
                  </a:cxn>
                  <a:cxn ang="0">
                    <a:pos x="270" y="369"/>
                  </a:cxn>
                  <a:cxn ang="0">
                    <a:pos x="301" y="409"/>
                  </a:cxn>
                  <a:cxn ang="0">
                    <a:pos x="350" y="392"/>
                  </a:cxn>
                </a:cxnLst>
                <a:rect l="0" t="0" r="r" b="b"/>
                <a:pathLst>
                  <a:path w="511" h="463">
                    <a:moveTo>
                      <a:pt x="350" y="392"/>
                    </a:moveTo>
                    <a:lnTo>
                      <a:pt x="312" y="369"/>
                    </a:lnTo>
                    <a:lnTo>
                      <a:pt x="301" y="358"/>
                    </a:lnTo>
                    <a:lnTo>
                      <a:pt x="291" y="348"/>
                    </a:lnTo>
                    <a:lnTo>
                      <a:pt x="250" y="235"/>
                    </a:lnTo>
                    <a:lnTo>
                      <a:pt x="312" y="215"/>
                    </a:lnTo>
                    <a:lnTo>
                      <a:pt x="375" y="194"/>
                    </a:lnTo>
                    <a:lnTo>
                      <a:pt x="416" y="173"/>
                    </a:lnTo>
                    <a:lnTo>
                      <a:pt x="405" y="163"/>
                    </a:lnTo>
                    <a:lnTo>
                      <a:pt x="396" y="184"/>
                    </a:lnTo>
                    <a:lnTo>
                      <a:pt x="385" y="163"/>
                    </a:lnTo>
                    <a:lnTo>
                      <a:pt x="385" y="173"/>
                    </a:lnTo>
                    <a:lnTo>
                      <a:pt x="375" y="153"/>
                    </a:lnTo>
                    <a:lnTo>
                      <a:pt x="364" y="184"/>
                    </a:lnTo>
                    <a:lnTo>
                      <a:pt x="323" y="215"/>
                    </a:lnTo>
                    <a:lnTo>
                      <a:pt x="259" y="204"/>
                    </a:lnTo>
                    <a:lnTo>
                      <a:pt x="291" y="173"/>
                    </a:lnTo>
                    <a:lnTo>
                      <a:pt x="354" y="153"/>
                    </a:lnTo>
                    <a:lnTo>
                      <a:pt x="375" y="132"/>
                    </a:lnTo>
                    <a:lnTo>
                      <a:pt x="405" y="143"/>
                    </a:lnTo>
                    <a:lnTo>
                      <a:pt x="437" y="122"/>
                    </a:lnTo>
                    <a:lnTo>
                      <a:pt x="488" y="111"/>
                    </a:lnTo>
                    <a:lnTo>
                      <a:pt x="499" y="102"/>
                    </a:lnTo>
                    <a:lnTo>
                      <a:pt x="469" y="102"/>
                    </a:lnTo>
                    <a:lnTo>
                      <a:pt x="458" y="102"/>
                    </a:lnTo>
                    <a:lnTo>
                      <a:pt x="458" y="92"/>
                    </a:lnTo>
                    <a:lnTo>
                      <a:pt x="448" y="102"/>
                    </a:lnTo>
                    <a:lnTo>
                      <a:pt x="427" y="92"/>
                    </a:lnTo>
                    <a:lnTo>
                      <a:pt x="416" y="111"/>
                    </a:lnTo>
                    <a:lnTo>
                      <a:pt x="405" y="102"/>
                    </a:lnTo>
                    <a:lnTo>
                      <a:pt x="427" y="102"/>
                    </a:lnTo>
                    <a:lnTo>
                      <a:pt x="427" y="82"/>
                    </a:lnTo>
                    <a:lnTo>
                      <a:pt x="478" y="82"/>
                    </a:lnTo>
                    <a:lnTo>
                      <a:pt x="458" y="71"/>
                    </a:lnTo>
                    <a:lnTo>
                      <a:pt x="510" y="41"/>
                    </a:lnTo>
                    <a:lnTo>
                      <a:pt x="488" y="29"/>
                    </a:lnTo>
                    <a:lnTo>
                      <a:pt x="478" y="41"/>
                    </a:lnTo>
                    <a:lnTo>
                      <a:pt x="458" y="20"/>
                    </a:lnTo>
                    <a:lnTo>
                      <a:pt x="437" y="29"/>
                    </a:lnTo>
                    <a:lnTo>
                      <a:pt x="448" y="41"/>
                    </a:lnTo>
                    <a:lnTo>
                      <a:pt x="427" y="41"/>
                    </a:lnTo>
                    <a:lnTo>
                      <a:pt x="416" y="61"/>
                    </a:lnTo>
                    <a:lnTo>
                      <a:pt x="405" y="61"/>
                    </a:lnTo>
                    <a:lnTo>
                      <a:pt x="385" y="82"/>
                    </a:lnTo>
                    <a:lnTo>
                      <a:pt x="375" y="82"/>
                    </a:lnTo>
                    <a:lnTo>
                      <a:pt x="364" y="92"/>
                    </a:lnTo>
                    <a:lnTo>
                      <a:pt x="343" y="102"/>
                    </a:lnTo>
                    <a:lnTo>
                      <a:pt x="323" y="122"/>
                    </a:lnTo>
                    <a:lnTo>
                      <a:pt x="301" y="122"/>
                    </a:lnTo>
                    <a:lnTo>
                      <a:pt x="291" y="132"/>
                    </a:lnTo>
                    <a:lnTo>
                      <a:pt x="301" y="102"/>
                    </a:lnTo>
                    <a:lnTo>
                      <a:pt x="323" y="102"/>
                    </a:lnTo>
                    <a:lnTo>
                      <a:pt x="323" y="82"/>
                    </a:lnTo>
                    <a:lnTo>
                      <a:pt x="343" y="82"/>
                    </a:lnTo>
                    <a:lnTo>
                      <a:pt x="354" y="61"/>
                    </a:lnTo>
                    <a:lnTo>
                      <a:pt x="416" y="41"/>
                    </a:lnTo>
                    <a:lnTo>
                      <a:pt x="375" y="41"/>
                    </a:lnTo>
                    <a:lnTo>
                      <a:pt x="385" y="29"/>
                    </a:lnTo>
                    <a:lnTo>
                      <a:pt x="354" y="41"/>
                    </a:lnTo>
                    <a:lnTo>
                      <a:pt x="343" y="41"/>
                    </a:lnTo>
                    <a:lnTo>
                      <a:pt x="323" y="61"/>
                    </a:lnTo>
                    <a:lnTo>
                      <a:pt x="323" y="50"/>
                    </a:lnTo>
                    <a:lnTo>
                      <a:pt x="332" y="41"/>
                    </a:lnTo>
                    <a:lnTo>
                      <a:pt x="332" y="29"/>
                    </a:lnTo>
                    <a:lnTo>
                      <a:pt x="354" y="10"/>
                    </a:lnTo>
                    <a:lnTo>
                      <a:pt x="343" y="0"/>
                    </a:lnTo>
                    <a:lnTo>
                      <a:pt x="332" y="0"/>
                    </a:lnTo>
                    <a:lnTo>
                      <a:pt x="312" y="20"/>
                    </a:lnTo>
                    <a:lnTo>
                      <a:pt x="323" y="29"/>
                    </a:lnTo>
                    <a:lnTo>
                      <a:pt x="301" y="29"/>
                    </a:lnTo>
                    <a:lnTo>
                      <a:pt x="270" y="20"/>
                    </a:lnTo>
                    <a:lnTo>
                      <a:pt x="291" y="29"/>
                    </a:lnTo>
                    <a:lnTo>
                      <a:pt x="270" y="41"/>
                    </a:lnTo>
                    <a:lnTo>
                      <a:pt x="259" y="20"/>
                    </a:lnTo>
                    <a:lnTo>
                      <a:pt x="259" y="29"/>
                    </a:lnTo>
                    <a:lnTo>
                      <a:pt x="250" y="20"/>
                    </a:lnTo>
                    <a:lnTo>
                      <a:pt x="259" y="61"/>
                    </a:lnTo>
                    <a:lnTo>
                      <a:pt x="270" y="61"/>
                    </a:lnTo>
                    <a:lnTo>
                      <a:pt x="280" y="92"/>
                    </a:lnTo>
                    <a:lnTo>
                      <a:pt x="280" y="102"/>
                    </a:lnTo>
                    <a:lnTo>
                      <a:pt x="270" y="92"/>
                    </a:lnTo>
                    <a:lnTo>
                      <a:pt x="250" y="92"/>
                    </a:lnTo>
                    <a:lnTo>
                      <a:pt x="259" y="102"/>
                    </a:lnTo>
                    <a:lnTo>
                      <a:pt x="250" y="102"/>
                    </a:lnTo>
                    <a:lnTo>
                      <a:pt x="229" y="111"/>
                    </a:lnTo>
                    <a:lnTo>
                      <a:pt x="166" y="92"/>
                    </a:lnTo>
                    <a:lnTo>
                      <a:pt x="155" y="92"/>
                    </a:lnTo>
                    <a:lnTo>
                      <a:pt x="145" y="92"/>
                    </a:lnTo>
                    <a:lnTo>
                      <a:pt x="145" y="71"/>
                    </a:lnTo>
                    <a:lnTo>
                      <a:pt x="124" y="71"/>
                    </a:lnTo>
                    <a:lnTo>
                      <a:pt x="124" y="61"/>
                    </a:lnTo>
                    <a:lnTo>
                      <a:pt x="104" y="71"/>
                    </a:lnTo>
                    <a:lnTo>
                      <a:pt x="83" y="50"/>
                    </a:lnTo>
                    <a:lnTo>
                      <a:pt x="73" y="41"/>
                    </a:lnTo>
                    <a:lnTo>
                      <a:pt x="51" y="29"/>
                    </a:lnTo>
                    <a:lnTo>
                      <a:pt x="31" y="41"/>
                    </a:lnTo>
                    <a:lnTo>
                      <a:pt x="10" y="29"/>
                    </a:lnTo>
                    <a:lnTo>
                      <a:pt x="0" y="50"/>
                    </a:lnTo>
                    <a:lnTo>
                      <a:pt x="83" y="82"/>
                    </a:lnTo>
                    <a:lnTo>
                      <a:pt x="51" y="82"/>
                    </a:lnTo>
                    <a:lnTo>
                      <a:pt x="10" y="71"/>
                    </a:lnTo>
                    <a:lnTo>
                      <a:pt x="41" y="92"/>
                    </a:lnTo>
                    <a:lnTo>
                      <a:pt x="31" y="102"/>
                    </a:lnTo>
                    <a:lnTo>
                      <a:pt x="62" y="122"/>
                    </a:lnTo>
                    <a:lnTo>
                      <a:pt x="83" y="111"/>
                    </a:lnTo>
                    <a:lnTo>
                      <a:pt x="83" y="122"/>
                    </a:lnTo>
                    <a:lnTo>
                      <a:pt x="145" y="111"/>
                    </a:lnTo>
                    <a:lnTo>
                      <a:pt x="155" y="143"/>
                    </a:lnTo>
                    <a:lnTo>
                      <a:pt x="166" y="163"/>
                    </a:lnTo>
                    <a:lnTo>
                      <a:pt x="250" y="194"/>
                    </a:lnTo>
                    <a:lnTo>
                      <a:pt x="250" y="215"/>
                    </a:lnTo>
                    <a:lnTo>
                      <a:pt x="177" y="173"/>
                    </a:lnTo>
                    <a:lnTo>
                      <a:pt x="155" y="173"/>
                    </a:lnTo>
                    <a:lnTo>
                      <a:pt x="124" y="132"/>
                    </a:lnTo>
                    <a:lnTo>
                      <a:pt x="73" y="122"/>
                    </a:lnTo>
                    <a:lnTo>
                      <a:pt x="104" y="143"/>
                    </a:lnTo>
                    <a:lnTo>
                      <a:pt x="134" y="163"/>
                    </a:lnTo>
                    <a:lnTo>
                      <a:pt x="124" y="153"/>
                    </a:lnTo>
                    <a:lnTo>
                      <a:pt x="145" y="184"/>
                    </a:lnTo>
                    <a:lnTo>
                      <a:pt x="177" y="194"/>
                    </a:lnTo>
                    <a:lnTo>
                      <a:pt x="208" y="215"/>
                    </a:lnTo>
                    <a:lnTo>
                      <a:pt x="280" y="358"/>
                    </a:lnTo>
                    <a:lnTo>
                      <a:pt x="270" y="369"/>
                    </a:lnTo>
                    <a:lnTo>
                      <a:pt x="291" y="378"/>
                    </a:lnTo>
                    <a:lnTo>
                      <a:pt x="282" y="386"/>
                    </a:lnTo>
                    <a:lnTo>
                      <a:pt x="301" y="409"/>
                    </a:lnTo>
                    <a:lnTo>
                      <a:pt x="312" y="419"/>
                    </a:lnTo>
                    <a:lnTo>
                      <a:pt x="323" y="462"/>
                    </a:lnTo>
                    <a:lnTo>
                      <a:pt x="350" y="392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 sz="1800"/>
              </a:p>
            </p:txBody>
          </p:sp>
          <p:sp>
            <p:nvSpPr>
              <p:cNvPr id="14349" name="Freeform 13"/>
              <p:cNvSpPr>
                <a:spLocks/>
              </p:cNvSpPr>
              <p:nvPr/>
            </p:nvSpPr>
            <p:spPr bwMode="ltGray">
              <a:xfrm>
                <a:off x="2680" y="3490"/>
                <a:ext cx="3091" cy="756"/>
              </a:xfrm>
              <a:custGeom>
                <a:avLst/>
                <a:gdLst/>
                <a:ahLst/>
                <a:cxnLst>
                  <a:cxn ang="0">
                    <a:pos x="3041" y="0"/>
                  </a:cxn>
                  <a:cxn ang="0">
                    <a:pos x="2907" y="63"/>
                  </a:cxn>
                  <a:cxn ang="0">
                    <a:pos x="2742" y="63"/>
                  </a:cxn>
                  <a:cxn ang="0">
                    <a:pos x="2504" y="9"/>
                  </a:cxn>
                  <a:cxn ang="0">
                    <a:pos x="2384" y="9"/>
                  </a:cxn>
                  <a:cxn ang="0">
                    <a:pos x="2309" y="53"/>
                  </a:cxn>
                  <a:cxn ang="0">
                    <a:pos x="2175" y="4"/>
                  </a:cxn>
                  <a:cxn ang="0">
                    <a:pos x="2085" y="48"/>
                  </a:cxn>
                  <a:cxn ang="0">
                    <a:pos x="2011" y="68"/>
                  </a:cxn>
                  <a:cxn ang="0">
                    <a:pos x="1906" y="28"/>
                  </a:cxn>
                  <a:cxn ang="0">
                    <a:pos x="1846" y="102"/>
                  </a:cxn>
                  <a:cxn ang="0">
                    <a:pos x="1763" y="131"/>
                  </a:cxn>
                  <a:cxn ang="0">
                    <a:pos x="1667" y="87"/>
                  </a:cxn>
                  <a:cxn ang="0">
                    <a:pos x="1533" y="78"/>
                  </a:cxn>
                  <a:cxn ang="0">
                    <a:pos x="1488" y="63"/>
                  </a:cxn>
                  <a:cxn ang="0">
                    <a:pos x="1414" y="82"/>
                  </a:cxn>
                  <a:cxn ang="0">
                    <a:pos x="1278" y="136"/>
                  </a:cxn>
                  <a:cxn ang="0">
                    <a:pos x="1175" y="185"/>
                  </a:cxn>
                  <a:cxn ang="0">
                    <a:pos x="1115" y="238"/>
                  </a:cxn>
                  <a:cxn ang="0">
                    <a:pos x="1069" y="248"/>
                  </a:cxn>
                  <a:cxn ang="0">
                    <a:pos x="1069" y="296"/>
                  </a:cxn>
                  <a:cxn ang="0">
                    <a:pos x="951" y="336"/>
                  </a:cxn>
                  <a:cxn ang="0">
                    <a:pos x="845" y="350"/>
                  </a:cxn>
                  <a:cxn ang="0">
                    <a:pos x="860" y="380"/>
                  </a:cxn>
                  <a:cxn ang="0">
                    <a:pos x="816" y="501"/>
                  </a:cxn>
                  <a:cxn ang="0">
                    <a:pos x="667" y="565"/>
                  </a:cxn>
                  <a:cxn ang="0">
                    <a:pos x="0" y="668"/>
                  </a:cxn>
                  <a:cxn ang="0">
                    <a:pos x="726" y="681"/>
                  </a:cxn>
                  <a:cxn ang="0">
                    <a:pos x="756" y="648"/>
                  </a:cxn>
                  <a:cxn ang="0">
                    <a:pos x="876" y="667"/>
                  </a:cxn>
                  <a:cxn ang="0">
                    <a:pos x="1297" y="686"/>
                  </a:cxn>
                  <a:cxn ang="0">
                    <a:pos x="983" y="730"/>
                  </a:cxn>
                  <a:cxn ang="0">
                    <a:pos x="1178" y="740"/>
                  </a:cxn>
                  <a:cxn ang="0">
                    <a:pos x="1898" y="754"/>
                  </a:cxn>
                  <a:cxn ang="0">
                    <a:pos x="2284" y="733"/>
                  </a:cxn>
                  <a:cxn ang="0">
                    <a:pos x="3090" y="715"/>
                  </a:cxn>
                  <a:cxn ang="0">
                    <a:pos x="2923" y="681"/>
                  </a:cxn>
                  <a:cxn ang="0">
                    <a:pos x="3090" y="642"/>
                  </a:cxn>
                </a:cxnLst>
                <a:rect l="0" t="0" r="r" b="b"/>
                <a:pathLst>
                  <a:path w="3091" h="756">
                    <a:moveTo>
                      <a:pt x="3090" y="50"/>
                    </a:moveTo>
                    <a:lnTo>
                      <a:pt x="3041" y="0"/>
                    </a:lnTo>
                    <a:lnTo>
                      <a:pt x="2967" y="14"/>
                    </a:lnTo>
                    <a:lnTo>
                      <a:pt x="2907" y="63"/>
                    </a:lnTo>
                    <a:lnTo>
                      <a:pt x="2817" y="43"/>
                    </a:lnTo>
                    <a:lnTo>
                      <a:pt x="2742" y="63"/>
                    </a:lnTo>
                    <a:lnTo>
                      <a:pt x="2578" y="24"/>
                    </a:lnTo>
                    <a:lnTo>
                      <a:pt x="2504" y="9"/>
                    </a:lnTo>
                    <a:lnTo>
                      <a:pt x="2444" y="28"/>
                    </a:lnTo>
                    <a:lnTo>
                      <a:pt x="2384" y="9"/>
                    </a:lnTo>
                    <a:lnTo>
                      <a:pt x="2339" y="0"/>
                    </a:lnTo>
                    <a:lnTo>
                      <a:pt x="2309" y="53"/>
                    </a:lnTo>
                    <a:lnTo>
                      <a:pt x="2220" y="33"/>
                    </a:lnTo>
                    <a:lnTo>
                      <a:pt x="2175" y="4"/>
                    </a:lnTo>
                    <a:lnTo>
                      <a:pt x="2085" y="14"/>
                    </a:lnTo>
                    <a:lnTo>
                      <a:pt x="2085" y="48"/>
                    </a:lnTo>
                    <a:lnTo>
                      <a:pt x="2085" y="87"/>
                    </a:lnTo>
                    <a:lnTo>
                      <a:pt x="2011" y="68"/>
                    </a:lnTo>
                    <a:lnTo>
                      <a:pt x="1951" y="14"/>
                    </a:lnTo>
                    <a:lnTo>
                      <a:pt x="1906" y="28"/>
                    </a:lnTo>
                    <a:lnTo>
                      <a:pt x="1922" y="68"/>
                    </a:lnTo>
                    <a:lnTo>
                      <a:pt x="1846" y="102"/>
                    </a:lnTo>
                    <a:lnTo>
                      <a:pt x="1810" y="136"/>
                    </a:lnTo>
                    <a:lnTo>
                      <a:pt x="1763" y="131"/>
                    </a:lnTo>
                    <a:lnTo>
                      <a:pt x="1714" y="126"/>
                    </a:lnTo>
                    <a:lnTo>
                      <a:pt x="1667" y="87"/>
                    </a:lnTo>
                    <a:lnTo>
                      <a:pt x="1577" y="58"/>
                    </a:lnTo>
                    <a:lnTo>
                      <a:pt x="1533" y="78"/>
                    </a:lnTo>
                    <a:lnTo>
                      <a:pt x="1503" y="87"/>
                    </a:lnTo>
                    <a:lnTo>
                      <a:pt x="1488" y="63"/>
                    </a:lnTo>
                    <a:lnTo>
                      <a:pt x="1429" y="63"/>
                    </a:lnTo>
                    <a:lnTo>
                      <a:pt x="1414" y="82"/>
                    </a:lnTo>
                    <a:lnTo>
                      <a:pt x="1473" y="131"/>
                    </a:lnTo>
                    <a:lnTo>
                      <a:pt x="1278" y="136"/>
                    </a:lnTo>
                    <a:lnTo>
                      <a:pt x="1234" y="142"/>
                    </a:lnTo>
                    <a:lnTo>
                      <a:pt x="1175" y="185"/>
                    </a:lnTo>
                    <a:lnTo>
                      <a:pt x="1160" y="214"/>
                    </a:lnTo>
                    <a:lnTo>
                      <a:pt x="1115" y="238"/>
                    </a:lnTo>
                    <a:lnTo>
                      <a:pt x="1085" y="229"/>
                    </a:lnTo>
                    <a:lnTo>
                      <a:pt x="1069" y="248"/>
                    </a:lnTo>
                    <a:lnTo>
                      <a:pt x="1054" y="272"/>
                    </a:lnTo>
                    <a:lnTo>
                      <a:pt x="1069" y="296"/>
                    </a:lnTo>
                    <a:lnTo>
                      <a:pt x="1010" y="350"/>
                    </a:lnTo>
                    <a:lnTo>
                      <a:pt x="951" y="336"/>
                    </a:lnTo>
                    <a:lnTo>
                      <a:pt x="860" y="326"/>
                    </a:lnTo>
                    <a:lnTo>
                      <a:pt x="845" y="350"/>
                    </a:lnTo>
                    <a:lnTo>
                      <a:pt x="831" y="370"/>
                    </a:lnTo>
                    <a:lnTo>
                      <a:pt x="860" y="380"/>
                    </a:lnTo>
                    <a:lnTo>
                      <a:pt x="876" y="438"/>
                    </a:lnTo>
                    <a:lnTo>
                      <a:pt x="816" y="501"/>
                    </a:lnTo>
                    <a:lnTo>
                      <a:pt x="756" y="565"/>
                    </a:lnTo>
                    <a:lnTo>
                      <a:pt x="667" y="565"/>
                    </a:lnTo>
                    <a:lnTo>
                      <a:pt x="468" y="623"/>
                    </a:lnTo>
                    <a:lnTo>
                      <a:pt x="0" y="668"/>
                    </a:lnTo>
                    <a:lnTo>
                      <a:pt x="569" y="689"/>
                    </a:lnTo>
                    <a:lnTo>
                      <a:pt x="726" y="681"/>
                    </a:lnTo>
                    <a:lnTo>
                      <a:pt x="652" y="662"/>
                    </a:lnTo>
                    <a:lnTo>
                      <a:pt x="756" y="648"/>
                    </a:lnTo>
                    <a:lnTo>
                      <a:pt x="921" y="652"/>
                    </a:lnTo>
                    <a:lnTo>
                      <a:pt x="876" y="667"/>
                    </a:lnTo>
                    <a:lnTo>
                      <a:pt x="1143" y="676"/>
                    </a:lnTo>
                    <a:lnTo>
                      <a:pt x="1297" y="686"/>
                    </a:lnTo>
                    <a:lnTo>
                      <a:pt x="1148" y="711"/>
                    </a:lnTo>
                    <a:lnTo>
                      <a:pt x="983" y="730"/>
                    </a:lnTo>
                    <a:lnTo>
                      <a:pt x="879" y="744"/>
                    </a:lnTo>
                    <a:lnTo>
                      <a:pt x="1178" y="740"/>
                    </a:lnTo>
                    <a:lnTo>
                      <a:pt x="1580" y="755"/>
                    </a:lnTo>
                    <a:lnTo>
                      <a:pt x="1898" y="754"/>
                    </a:lnTo>
                    <a:lnTo>
                      <a:pt x="2111" y="736"/>
                    </a:lnTo>
                    <a:lnTo>
                      <a:pt x="2284" y="733"/>
                    </a:lnTo>
                    <a:lnTo>
                      <a:pt x="2727" y="740"/>
                    </a:lnTo>
                    <a:lnTo>
                      <a:pt x="3090" y="715"/>
                    </a:lnTo>
                    <a:lnTo>
                      <a:pt x="3090" y="680"/>
                    </a:lnTo>
                    <a:lnTo>
                      <a:pt x="2923" y="681"/>
                    </a:lnTo>
                    <a:lnTo>
                      <a:pt x="2788" y="652"/>
                    </a:lnTo>
                    <a:lnTo>
                      <a:pt x="3090" y="642"/>
                    </a:lnTo>
                    <a:lnTo>
                      <a:pt x="3090" y="50"/>
                    </a:lnTo>
                  </a:path>
                </a:pathLst>
              </a:custGeom>
              <a:solidFill>
                <a:schemeClr val="bg2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s-ES" sz="1800"/>
              </a:p>
            </p:txBody>
          </p:sp>
        </p:grpSp>
      </p:grpSp>
      <p:sp>
        <p:nvSpPr>
          <p:cNvPr id="1435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572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7" rIns="92075" bIns="4603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título del patrón</a:t>
            </a:r>
          </a:p>
        </p:txBody>
      </p:sp>
      <p:sp>
        <p:nvSpPr>
          <p:cNvPr id="1435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8288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7" rIns="92075" bIns="460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</a:p>
        </p:txBody>
      </p:sp>
      <p:sp>
        <p:nvSpPr>
          <p:cNvPr id="1435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53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54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7" rIns="92075" bIns="46037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cs typeface="+mn-cs"/>
              </a:defRPr>
            </a:lvl1pPr>
          </a:lstStyle>
          <a:p>
            <a:pPr>
              <a:defRPr/>
            </a:pPr>
            <a:fld id="{3D527910-D687-4F39-9EBF-32D2DB13B16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4300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>
    <p:wedg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27.png"/><Relationship Id="rId5" Type="http://schemas.openxmlformats.org/officeDocument/2006/relationships/image" Target="../media/image18.jpeg"/><Relationship Id="rId10" Type="http://schemas.openxmlformats.org/officeDocument/2006/relationships/image" Target="../media/image26.png"/><Relationship Id="rId4" Type="http://schemas.openxmlformats.org/officeDocument/2006/relationships/image" Target="../media/image23.jpe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2 Título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/>
            <a:r>
              <a:rPr lang="es-ES" dirty="0" smtClean="0">
                <a:solidFill>
                  <a:srgbClr val="7030A0"/>
                </a:solidFill>
              </a:rPr>
              <a:t>TEMA 7: Morfología y Fisiología celular</a:t>
            </a:r>
          </a:p>
        </p:txBody>
      </p:sp>
      <p:sp>
        <p:nvSpPr>
          <p:cNvPr id="68610" name="1 Marcador de texto"/>
          <p:cNvSpPr>
            <a:spLocks noGrp="1"/>
          </p:cNvSpPr>
          <p:nvPr>
            <p:ph type="body" idx="4294967295"/>
          </p:nvPr>
        </p:nvSpPr>
        <p:spPr>
          <a:xfrm>
            <a:off x="260192" y="1219199"/>
            <a:ext cx="10326242" cy="549069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sz="2800" dirty="0" smtClean="0">
                <a:solidFill>
                  <a:schemeClr val="tx2"/>
                </a:solidFill>
              </a:rPr>
              <a:t>REPASO EBAU: Tema de “chapar”, con un poco de criterio.</a:t>
            </a:r>
          </a:p>
          <a:p>
            <a:pPr eaLnBrk="1" hangingPunct="1"/>
            <a:r>
              <a:rPr lang="es-ES" sz="2000" dirty="0" smtClean="0">
                <a:solidFill>
                  <a:schemeClr val="tx2"/>
                </a:solidFill>
              </a:rPr>
              <a:t>8</a:t>
            </a:r>
            <a:r>
              <a:rPr lang="es-ES" sz="2000" dirty="0">
                <a:solidFill>
                  <a:schemeClr val="tx2"/>
                </a:solidFill>
              </a:rPr>
              <a:t>2</a:t>
            </a:r>
            <a:r>
              <a:rPr lang="es-ES" sz="2000" dirty="0" smtClean="0">
                <a:solidFill>
                  <a:schemeClr val="tx2"/>
                </a:solidFill>
              </a:rPr>
              <a:t> preguntas donde se repiten muchísimas. Las </a:t>
            </a:r>
            <a:r>
              <a:rPr lang="es-ES" sz="2000" b="1" u="sng" dirty="0" smtClean="0">
                <a:solidFill>
                  <a:schemeClr val="tx2"/>
                </a:solidFill>
              </a:rPr>
              <a:t>20 primeras</a:t>
            </a:r>
            <a:r>
              <a:rPr lang="es-ES" sz="2000" dirty="0" smtClean="0">
                <a:solidFill>
                  <a:schemeClr val="tx2"/>
                </a:solidFill>
              </a:rPr>
              <a:t>, incluyen a todas las demás, con matizaciones:</a:t>
            </a:r>
          </a:p>
          <a:p>
            <a:pPr lvl="1" eaLnBrk="1" hangingPunct="1"/>
            <a:r>
              <a:rPr lang="es-ES" sz="1700" b="1" dirty="0" smtClean="0">
                <a:solidFill>
                  <a:srgbClr val="7030A0"/>
                </a:solidFill>
              </a:rPr>
              <a:t>Tabla </a:t>
            </a:r>
            <a:r>
              <a:rPr lang="es-ES" sz="1700" b="1" dirty="0">
                <a:solidFill>
                  <a:srgbClr val="7030A0"/>
                </a:solidFill>
              </a:rPr>
              <a:t>de diferencias </a:t>
            </a:r>
            <a:r>
              <a:rPr lang="es-ES" sz="1700" dirty="0">
                <a:solidFill>
                  <a:schemeClr val="tx2"/>
                </a:solidFill>
              </a:rPr>
              <a:t>C. Procariota y </a:t>
            </a:r>
            <a:r>
              <a:rPr lang="es-ES" sz="1700" dirty="0" smtClean="0">
                <a:solidFill>
                  <a:schemeClr val="tx2"/>
                </a:solidFill>
              </a:rPr>
              <a:t>Eucariota.</a:t>
            </a:r>
            <a:endParaRPr lang="es-ES" sz="1700" dirty="0">
              <a:solidFill>
                <a:schemeClr val="tx2"/>
              </a:solidFill>
            </a:endParaRPr>
          </a:p>
          <a:p>
            <a:pPr lvl="1" eaLnBrk="1" hangingPunct="1"/>
            <a:r>
              <a:rPr lang="es-ES" sz="1700" dirty="0" smtClean="0">
                <a:solidFill>
                  <a:schemeClr val="tx2"/>
                </a:solidFill>
              </a:rPr>
              <a:t>Orgánulo + estructura + función (todos, incluido el </a:t>
            </a:r>
            <a:r>
              <a:rPr lang="es-ES" sz="1700" dirty="0" err="1">
                <a:solidFill>
                  <a:schemeClr val="tx2"/>
                </a:solidFill>
              </a:rPr>
              <a:t>C</a:t>
            </a:r>
            <a:r>
              <a:rPr lang="es-ES" sz="1700" dirty="0" err="1" smtClean="0">
                <a:solidFill>
                  <a:schemeClr val="tx2"/>
                </a:solidFill>
              </a:rPr>
              <a:t>itoesqueleto</a:t>
            </a:r>
            <a:r>
              <a:rPr lang="es-ES" sz="1700" dirty="0" smtClean="0">
                <a:solidFill>
                  <a:schemeClr val="tx2"/>
                </a:solidFill>
              </a:rPr>
              <a:t>): Se prestan a </a:t>
            </a:r>
            <a:r>
              <a:rPr lang="es-ES" sz="1700" b="1" dirty="0" smtClean="0">
                <a:solidFill>
                  <a:srgbClr val="7030A0"/>
                </a:solidFill>
              </a:rPr>
              <a:t>esquemita inicial</a:t>
            </a:r>
            <a:r>
              <a:rPr lang="es-ES" sz="1700" dirty="0" smtClean="0">
                <a:solidFill>
                  <a:schemeClr val="tx2"/>
                </a:solidFill>
              </a:rPr>
              <a:t>.</a:t>
            </a:r>
          </a:p>
          <a:p>
            <a:pPr lvl="1" eaLnBrk="1" hangingPunct="1"/>
            <a:r>
              <a:rPr lang="es-ES" sz="1800" dirty="0" smtClean="0">
                <a:solidFill>
                  <a:schemeClr val="tx2"/>
                </a:solidFill>
              </a:rPr>
              <a:t>Estructura </a:t>
            </a:r>
            <a:r>
              <a:rPr lang="es-ES" sz="1800" dirty="0">
                <a:solidFill>
                  <a:schemeClr val="tx2"/>
                </a:solidFill>
              </a:rPr>
              <a:t>3ª </a:t>
            </a:r>
            <a:r>
              <a:rPr lang="es-ES" sz="1800" dirty="0" smtClean="0">
                <a:solidFill>
                  <a:schemeClr val="tx2"/>
                </a:solidFill>
              </a:rPr>
              <a:t>ADN (sobre todo </a:t>
            </a:r>
            <a:r>
              <a:rPr lang="es-ES" sz="1800" b="1" dirty="0" smtClean="0">
                <a:solidFill>
                  <a:srgbClr val="7030A0"/>
                </a:solidFill>
              </a:rPr>
              <a:t>el </a:t>
            </a:r>
            <a:r>
              <a:rPr lang="es-ES" sz="1800" b="1" dirty="0" err="1" smtClean="0">
                <a:solidFill>
                  <a:srgbClr val="7030A0"/>
                </a:solidFill>
              </a:rPr>
              <a:t>Nucleosoma</a:t>
            </a:r>
            <a:r>
              <a:rPr lang="es-ES" sz="1800" dirty="0" smtClean="0">
                <a:solidFill>
                  <a:schemeClr val="tx2"/>
                </a:solidFill>
              </a:rPr>
              <a:t>).</a:t>
            </a:r>
          </a:p>
          <a:p>
            <a:pPr lvl="1" eaLnBrk="1" hangingPunct="1"/>
            <a:r>
              <a:rPr lang="es-ES" sz="1800" dirty="0" smtClean="0">
                <a:solidFill>
                  <a:schemeClr val="tx2"/>
                </a:solidFill>
              </a:rPr>
              <a:t>Membrana: Mosaico fluido y Permeabilidad selectiva.</a:t>
            </a:r>
          </a:p>
          <a:p>
            <a:pPr lvl="1" eaLnBrk="1" hangingPunct="1"/>
            <a:r>
              <a:rPr lang="es-ES" sz="1800" dirty="0" smtClean="0">
                <a:solidFill>
                  <a:schemeClr val="tx2"/>
                </a:solidFill>
              </a:rPr>
              <a:t>Alguna de </a:t>
            </a:r>
            <a:r>
              <a:rPr lang="es-ES" sz="1800" b="1" dirty="0" smtClean="0">
                <a:solidFill>
                  <a:srgbClr val="7030A0"/>
                </a:solidFill>
              </a:rPr>
              <a:t>relación</a:t>
            </a:r>
            <a:r>
              <a:rPr lang="es-ES" sz="1800" dirty="0" smtClean="0">
                <a:solidFill>
                  <a:schemeClr val="tx2"/>
                </a:solidFill>
              </a:rPr>
              <a:t>: Núcleo + Citoplasma + RE + </a:t>
            </a:r>
            <a:r>
              <a:rPr lang="es-ES" sz="1800" dirty="0">
                <a:solidFill>
                  <a:schemeClr val="tx2"/>
                </a:solidFill>
              </a:rPr>
              <a:t>AG + </a:t>
            </a:r>
            <a:r>
              <a:rPr lang="es-ES" sz="1800" dirty="0" smtClean="0">
                <a:solidFill>
                  <a:schemeClr val="tx2"/>
                </a:solidFill>
              </a:rPr>
              <a:t>Lisosomas (todo o por partes).</a:t>
            </a:r>
          </a:p>
          <a:p>
            <a:pPr eaLnBrk="1" hangingPunct="1"/>
            <a:r>
              <a:rPr lang="es-ES" sz="2000" dirty="0" smtClean="0">
                <a:solidFill>
                  <a:schemeClr val="tx2"/>
                </a:solidFill>
              </a:rPr>
              <a:t>Muchas preguntas de identificación  de microfotografías electrónicas o dibujos. De los orgánulos de esas 20 preguntas anteriores: </a:t>
            </a:r>
            <a:r>
              <a:rPr lang="es-ES" sz="2000" b="1" dirty="0" smtClean="0">
                <a:solidFill>
                  <a:srgbClr val="7030A0"/>
                </a:solidFill>
              </a:rPr>
              <a:t>Identificación </a:t>
            </a:r>
            <a:r>
              <a:rPr lang="es-ES" sz="2000" b="1" dirty="0">
                <a:solidFill>
                  <a:srgbClr val="7030A0"/>
                </a:solidFill>
              </a:rPr>
              <a:t>+ Orgánulo + estructura + </a:t>
            </a:r>
            <a:r>
              <a:rPr lang="es-ES" sz="2000" b="1" dirty="0" smtClean="0">
                <a:solidFill>
                  <a:srgbClr val="7030A0"/>
                </a:solidFill>
              </a:rPr>
              <a:t>función. </a:t>
            </a:r>
          </a:p>
          <a:p>
            <a:pPr eaLnBrk="1" hangingPunct="1"/>
            <a:r>
              <a:rPr lang="es-ES" sz="2000" dirty="0" smtClean="0">
                <a:solidFill>
                  <a:schemeClr val="tx2"/>
                </a:solidFill>
              </a:rPr>
              <a:t>Alguna pregunta </a:t>
            </a:r>
            <a:r>
              <a:rPr lang="es-ES" sz="2000" b="1" dirty="0" smtClean="0">
                <a:solidFill>
                  <a:srgbClr val="7030A0"/>
                </a:solidFill>
              </a:rPr>
              <a:t>todo</a:t>
            </a:r>
            <a:r>
              <a:rPr lang="es-ES" sz="2000" dirty="0" smtClean="0">
                <a:solidFill>
                  <a:schemeClr val="tx2"/>
                </a:solidFill>
              </a:rPr>
              <a:t> (la 57): Dibujo de C. </a:t>
            </a:r>
            <a:r>
              <a:rPr lang="es-ES" sz="2000" dirty="0" err="1" smtClean="0">
                <a:solidFill>
                  <a:schemeClr val="tx2"/>
                </a:solidFill>
              </a:rPr>
              <a:t>euc</a:t>
            </a:r>
            <a:r>
              <a:rPr lang="es-ES" sz="2000" dirty="0" smtClean="0">
                <a:solidFill>
                  <a:schemeClr val="tx2"/>
                </a:solidFill>
              </a:rPr>
              <a:t>. Animal  + C. </a:t>
            </a:r>
            <a:r>
              <a:rPr lang="es-ES" sz="2000" dirty="0" err="1" smtClean="0">
                <a:solidFill>
                  <a:schemeClr val="tx2"/>
                </a:solidFill>
              </a:rPr>
              <a:t>euc</a:t>
            </a:r>
            <a:r>
              <a:rPr lang="es-ES" sz="2000" dirty="0" smtClean="0">
                <a:solidFill>
                  <a:schemeClr val="tx2"/>
                </a:solidFill>
              </a:rPr>
              <a:t>. Vegetal + C. procariota + funciones de todos los orgánulos (una pasada). Diferencias. </a:t>
            </a:r>
            <a:r>
              <a:rPr lang="es-ES" sz="2000" b="1" dirty="0" smtClean="0">
                <a:solidFill>
                  <a:srgbClr val="7030A0"/>
                </a:solidFill>
              </a:rPr>
              <a:t>Esquema</a:t>
            </a:r>
            <a:r>
              <a:rPr lang="es-ES" sz="2000" dirty="0" smtClean="0">
                <a:solidFill>
                  <a:schemeClr val="tx2"/>
                </a:solidFill>
              </a:rPr>
              <a:t> o tabla.</a:t>
            </a:r>
          </a:p>
          <a:p>
            <a:pPr eaLnBrk="1" hangingPunct="1"/>
            <a:r>
              <a:rPr lang="es-ES" sz="2000" dirty="0" smtClean="0">
                <a:solidFill>
                  <a:schemeClr val="tx2"/>
                </a:solidFill>
              </a:rPr>
              <a:t>Otras, preguntan lo mismo, pero nos pide </a:t>
            </a:r>
            <a:r>
              <a:rPr lang="es-ES" sz="2000" b="1" dirty="0" smtClean="0">
                <a:solidFill>
                  <a:srgbClr val="7030A0"/>
                </a:solidFill>
              </a:rPr>
              <a:t>dibujar</a:t>
            </a:r>
            <a:r>
              <a:rPr lang="es-ES" sz="2000" dirty="0" smtClean="0">
                <a:solidFill>
                  <a:schemeClr val="tx2"/>
                </a:solidFill>
              </a:rPr>
              <a:t> el orgánulo o la célula entera.</a:t>
            </a:r>
          </a:p>
          <a:p>
            <a:pPr eaLnBrk="1" hangingPunct="1"/>
            <a:r>
              <a:rPr lang="es-ES" sz="2000" dirty="0" smtClean="0">
                <a:solidFill>
                  <a:schemeClr val="tx2"/>
                </a:solidFill>
              </a:rPr>
              <a:t>Otras 32, 38, 58, 68 : Teoría </a:t>
            </a:r>
            <a:r>
              <a:rPr lang="es-ES" sz="2000" b="1" dirty="0" err="1" smtClean="0">
                <a:solidFill>
                  <a:srgbClr val="7030A0"/>
                </a:solidFill>
              </a:rPr>
              <a:t>endosimbiótica</a:t>
            </a:r>
            <a:r>
              <a:rPr lang="es-ES" sz="2000" dirty="0" smtClean="0">
                <a:solidFill>
                  <a:schemeClr val="tx2"/>
                </a:solidFill>
              </a:rPr>
              <a:t>.</a:t>
            </a:r>
          </a:p>
          <a:p>
            <a:pPr eaLnBrk="1" hangingPunct="1"/>
            <a:r>
              <a:rPr lang="es-ES" sz="2000" b="1" dirty="0" smtClean="0">
                <a:solidFill>
                  <a:srgbClr val="7030A0"/>
                </a:solidFill>
              </a:rPr>
              <a:t>Textos </a:t>
            </a:r>
            <a:r>
              <a:rPr lang="es-ES" sz="2000" dirty="0" smtClean="0">
                <a:solidFill>
                  <a:schemeClr val="tx2"/>
                </a:solidFill>
              </a:rPr>
              <a:t>(últimamente): 69 y 77 (estructura 3ª ADN), 71 y 73 ( Membrana: Transporte activo).</a:t>
            </a:r>
          </a:p>
          <a:p>
            <a:pPr marL="0" indent="0" eaLnBrk="1" hangingPunct="1">
              <a:buNone/>
            </a:pPr>
            <a:endParaRPr lang="es-E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es-E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es-ES" sz="2800" dirty="0" smtClean="0">
              <a:solidFill>
                <a:schemeClr val="tx2"/>
              </a:solidFill>
            </a:endParaRPr>
          </a:p>
          <a:p>
            <a:pPr marL="0" indent="0" eaLnBrk="1" hangingPunct="1">
              <a:buNone/>
            </a:pPr>
            <a:endParaRPr lang="es-ES" sz="2800" dirty="0">
              <a:solidFill>
                <a:schemeClr val="tx2"/>
              </a:solidFill>
            </a:endParaRPr>
          </a:p>
        </p:txBody>
      </p:sp>
      <p:pic>
        <p:nvPicPr>
          <p:cNvPr id="4" name="Picture 13" descr="fagocitosi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00804" y="1416677"/>
            <a:ext cx="1283196" cy="1700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44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 bwMode="auto">
          <a:xfrm>
            <a:off x="257577" y="1"/>
            <a:ext cx="992864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Dibuja un esquema de la membrana citoplasmática señalando en ella la ubicación de los distintos tipos de </a:t>
            </a:r>
            <a:r>
              <a:rPr lang="es-ES_tradnl" sz="2000" dirty="0" err="1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biomoléculas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 que la conforman.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1 Título"/>
          <p:cNvSpPr txBox="1">
            <a:spLocks/>
          </p:cNvSpPr>
          <p:nvPr/>
        </p:nvSpPr>
        <p:spPr bwMode="auto">
          <a:xfrm>
            <a:off x="257578" y="720726"/>
            <a:ext cx="8345510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¿Cómo atraviesan las distintas sustancias extracelulares la membrana de la célula?. Haz una breve descripción de los distintos mecanismos. 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9" descr="fagocitosi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4908" y="652109"/>
            <a:ext cx="1351312" cy="179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10315008" y="411172"/>
            <a:ext cx="1670064" cy="2031325"/>
          </a:xfrm>
          <a:prstGeom prst="rect">
            <a:avLst/>
          </a:prstGeom>
          <a:solidFill>
            <a:srgbClr val="00B0F0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000000"/>
                </a:solidFill>
                <a:latin typeface="Arial" charset="0"/>
              </a:rPr>
              <a:t>2. </a:t>
            </a:r>
            <a:r>
              <a:rPr lang="es-ES" b="1" dirty="0" smtClean="0">
                <a:solidFill>
                  <a:srgbClr val="000000"/>
                </a:solidFill>
                <a:latin typeface="Arial" charset="0"/>
              </a:rPr>
              <a:t>Partículas: </a:t>
            </a:r>
            <a:r>
              <a:rPr lang="es-ES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s-ES" b="1" dirty="0" smtClean="0">
                <a:solidFill>
                  <a:srgbClr val="000000"/>
                </a:solidFill>
                <a:latin typeface="Arial" charset="0"/>
              </a:rPr>
              <a:t>sustancias de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gran tamaño o partículas.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 smtClean="0">
                <a:solidFill>
                  <a:srgbClr val="000000"/>
                </a:solidFill>
                <a:latin typeface="Arial" charset="0"/>
              </a:rPr>
              <a:t>Endocitosis </a:t>
            </a:r>
            <a:r>
              <a:rPr lang="es-ES" b="1" dirty="0">
                <a:solidFill>
                  <a:srgbClr val="000000"/>
                </a:solidFill>
                <a:latin typeface="Arial" charset="0"/>
              </a:rPr>
              <a:t>y </a:t>
            </a:r>
            <a:r>
              <a:rPr lang="es-ES" b="1" dirty="0" err="1">
                <a:solidFill>
                  <a:srgbClr val="000000"/>
                </a:solidFill>
                <a:latin typeface="Arial" charset="0"/>
              </a:rPr>
              <a:t>exocitosis</a:t>
            </a:r>
            <a:endParaRPr lang="es-ES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" name="7 Image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789" y="1749402"/>
            <a:ext cx="8474298" cy="482056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128789" y="5092640"/>
            <a:ext cx="1871663" cy="1477328"/>
          </a:xfrm>
          <a:prstGeom prst="rect">
            <a:avLst/>
          </a:prstGeom>
          <a:solidFill>
            <a:srgbClr val="00B0F0"/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000000"/>
                </a:solidFill>
                <a:latin typeface="Arial" charset="0"/>
              </a:rPr>
              <a:t>1. Sustancias: </a:t>
            </a:r>
            <a:r>
              <a:rPr lang="es-ES" b="1" dirty="0" smtClean="0">
                <a:solidFill>
                  <a:srgbClr val="000000"/>
                </a:solidFill>
                <a:latin typeface="Arial" charset="0"/>
              </a:rPr>
              <a:t> moléculas de tamaño </a:t>
            </a: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pequeño y mediano</a:t>
            </a:r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8638292" y="2683998"/>
            <a:ext cx="335343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spcAft>
                <a:spcPts val="0"/>
              </a:spcAft>
            </a:pPr>
            <a:r>
              <a:rPr lang="es-ES" sz="14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Difusión:</a:t>
            </a:r>
            <a:r>
              <a:rPr lang="es-ES" sz="14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b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(A favor de gradiente):</a:t>
            </a:r>
          </a:p>
          <a:p>
            <a:pPr marL="685800" indent="-228600">
              <a:spcAft>
                <a:spcPts val="0"/>
              </a:spcAft>
              <a:buFont typeface="+mj-lt"/>
              <a:buAutoNum type="arabicPeriod"/>
            </a:pPr>
            <a:r>
              <a:rPr lang="es-ES" sz="1400" b="1" i="1" u="sng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La </a:t>
            </a:r>
            <a:r>
              <a:rPr lang="es-ES" sz="1400" b="1" i="1" u="sng" dirty="0">
                <a:latin typeface="Calibri" panose="020F0502020204030204" pitchFamily="34" charset="0"/>
                <a:ea typeface="Times New Roman" panose="02020603050405020304" pitchFamily="18" charset="0"/>
              </a:rPr>
              <a:t>bicapa </a:t>
            </a:r>
            <a:r>
              <a:rPr lang="es-ES" sz="1400" b="1" i="1" u="sng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lipídica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S. apolares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(ej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. hormonas </a:t>
            </a:r>
            <a:r>
              <a:rPr lang="es-ES" sz="1400" dirty="0" err="1">
                <a:latin typeface="Calibri" panose="020F0502020204030204" pitchFamily="34" charset="0"/>
                <a:ea typeface="Times New Roman" panose="02020603050405020304" pitchFamily="18" charset="0"/>
              </a:rPr>
              <a:t>estereoideas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, O</a:t>
            </a:r>
            <a:r>
              <a:rPr lang="es-ES" sz="1400" baseline="-25000" dirty="0"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,</a:t>
            </a:r>
            <a:r>
              <a:rPr lang="es-ES" sz="1400" baseline="-250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N</a:t>
            </a:r>
            <a:r>
              <a:rPr lang="es-ES" sz="1400" baseline="-250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s-ES" sz="14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 polares </a:t>
            </a: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sin carga de muy pequeño tamaño 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(CO</a:t>
            </a:r>
            <a:r>
              <a:rPr lang="es-ES" sz="1400" baseline="-25000" dirty="0"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, </a:t>
            </a:r>
            <a:r>
              <a:rPr lang="es-ES" sz="1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H</a:t>
            </a:r>
            <a:r>
              <a:rPr lang="es-ES" sz="1400" b="1" i="1" baseline="-25000" dirty="0"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s-ES" sz="1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O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</a:p>
          <a:p>
            <a:pPr marL="685800" indent="-228600">
              <a:spcAft>
                <a:spcPts val="0"/>
              </a:spcAft>
              <a:buFont typeface="+mj-lt"/>
              <a:buAutoNum type="arabicPeriod" startAt="2"/>
            </a:pPr>
            <a:r>
              <a:rPr lang="es-ES" sz="1400" b="1" i="1" u="sng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Canales proteicos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ones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es-ES" sz="1400" b="1" dirty="0" err="1" smtClean="0">
                <a:latin typeface="Calibri" panose="020F0502020204030204" pitchFamily="34" charset="0"/>
                <a:ea typeface="Times New Roman" panose="02020603050405020304" pitchFamily="18" charset="0"/>
              </a:rPr>
              <a:t>Na</a:t>
            </a:r>
            <a:r>
              <a:rPr lang="es-ES" sz="1400" b="1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, K</a:t>
            </a:r>
            <a:r>
              <a:rPr lang="es-ES" sz="1400" b="1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+</a:t>
            </a: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, Ca</a:t>
            </a:r>
            <a:r>
              <a:rPr lang="es-ES" sz="1400" b="1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++</a:t>
            </a: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, Cl</a:t>
            </a:r>
            <a:r>
              <a:rPr lang="es-ES" sz="1400" b="1" baseline="30000" dirty="0">
                <a:latin typeface="Calibri" panose="020F0502020204030204" pitchFamily="34" charset="0"/>
                <a:ea typeface="Times New Roman" panose="02020603050405020304" pitchFamily="18" charset="0"/>
              </a:rPr>
              <a:t>-</a:t>
            </a: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s-ES" sz="14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85800" indent="-228600">
              <a:spcAft>
                <a:spcPts val="0"/>
              </a:spcAft>
              <a:buFont typeface="+mj-lt"/>
              <a:buAutoNum type="arabicPeriod" startAt="3"/>
            </a:pPr>
            <a:r>
              <a:rPr lang="es-ES" sz="1400" b="1" u="sng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Difusión facilitada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(</a:t>
            </a:r>
            <a:r>
              <a:rPr lang="es-ES" sz="1400" b="1" i="1" dirty="0" err="1" smtClean="0">
                <a:latin typeface="Calibri" panose="020F0502020204030204" pitchFamily="34" charset="0"/>
                <a:ea typeface="Times New Roman" panose="02020603050405020304" pitchFamily="18" charset="0"/>
              </a:rPr>
              <a:t>permeasas</a:t>
            </a:r>
            <a:r>
              <a:rPr lang="es-ES" sz="1400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Moléculas </a:t>
            </a:r>
            <a:r>
              <a:rPr lang="es-ES" sz="1400" b="1" dirty="0">
                <a:latin typeface="Calibri" panose="020F0502020204030204" pitchFamily="34" charset="0"/>
                <a:ea typeface="Times New Roman" panose="02020603050405020304" pitchFamily="18" charset="0"/>
              </a:rPr>
              <a:t>polares de tamaño 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medio (monómeros) </a:t>
            </a: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Iones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627063" indent="-179388">
              <a:spcAft>
                <a:spcPts val="0"/>
              </a:spcAft>
              <a:buFont typeface="+mj-lt"/>
              <a:buAutoNum type="arabicPeriod" startAt="4"/>
            </a:pPr>
            <a:r>
              <a:rPr lang="es-ES" sz="1400" b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Transporte activo</a:t>
            </a: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b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s-ES" sz="1400" b="1" dirty="0" err="1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Contragradiente</a:t>
            </a:r>
            <a:r>
              <a:rPr lang="es-ES" sz="1400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i="1" dirty="0" smtClean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s-ES" sz="1400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sz="1400" b="1" dirty="0" smtClean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Energía):</a:t>
            </a:r>
            <a:endParaRPr lang="es-ES" sz="1400" b="1" dirty="0">
              <a:solidFill>
                <a:srgbClr val="7030A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Moléculas polares de tamaño medio (monómeros) </a:t>
            </a:r>
          </a:p>
          <a:p>
            <a:pPr marL="806450" indent="-88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400" b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Iones</a:t>
            </a:r>
            <a:r>
              <a:rPr lang="es-ES" sz="1400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.</a:t>
            </a:r>
          </a:p>
          <a:p>
            <a:pPr marL="717550">
              <a:spcAft>
                <a:spcPts val="0"/>
              </a:spcAft>
            </a:pPr>
            <a:endParaRPr lang="es-ES" sz="1000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67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1 Título"/>
          <p:cNvSpPr txBox="1">
            <a:spLocks/>
          </p:cNvSpPr>
          <p:nvPr/>
        </p:nvSpPr>
        <p:spPr bwMode="auto">
          <a:xfrm>
            <a:off x="672030" y="151425"/>
            <a:ext cx="1106277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¿Qué relación funcional existe entre el retículo </a:t>
            </a:r>
            <a:r>
              <a:rPr lang="es-ES_tradnl" sz="2000" dirty="0" err="1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endoplásmatico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 y el aparato de Golgi? (o cualquier otra pregunta de relación entre orgánulos).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5651" name="Text Box 3"/>
          <p:cNvSpPr txBox="1">
            <a:spLocks noChangeArrowheads="1"/>
          </p:cNvSpPr>
          <p:nvPr/>
        </p:nvSpPr>
        <p:spPr bwMode="auto">
          <a:xfrm>
            <a:off x="672030" y="1038624"/>
            <a:ext cx="1106277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RER se </a:t>
            </a:r>
            <a:r>
              <a:rPr lang="es-ES_tradnl" sz="2000" b="1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síntetizan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_tradnl" sz="2000" b="1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glicosilan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almacenan las 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proteínas,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el REL se sintetizan lípidos 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(todos los componentes de membrana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y se dan procesos de </a:t>
            </a:r>
            <a:r>
              <a:rPr lang="es-ES_tradnl" sz="2000" b="1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detoxificación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La relación se establece a través de las </a:t>
            </a:r>
            <a:r>
              <a:rPr lang="es-ES_tradnl" sz="20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vesículas de transición,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proceden de RE y se fusionan para formar los sáculos del </a:t>
            </a:r>
            <a:r>
              <a:rPr lang="es-ES_tradnl" sz="2000" b="1" i="1" dirty="0" err="1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dictiosoma</a:t>
            </a:r>
            <a:r>
              <a:rPr lang="es-ES_tradnl" sz="20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que contiene las moléculas procedentes del RE. En el AG son modificadas las glicoproteínas y se  almacenan 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distribuyen 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lípidos y proteínas maduras hacia los medios </a:t>
            </a:r>
            <a:r>
              <a:rPr lang="es-ES_tradnl" sz="2000" b="1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(lisosomas) o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extracelulares a partir de vesículas de secreción. Origina </a:t>
            </a:r>
            <a:r>
              <a:rPr lang="es-ES_tradnl" sz="2000" b="1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glicocalix</a:t>
            </a:r>
            <a:r>
              <a:rPr lang="es-ES_tradnl" sz="20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fragmento de membrana, pared celular, </a:t>
            </a:r>
            <a:r>
              <a:rPr lang="es-ES_tradnl" sz="2000" b="1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hormonas, enzimas digestivas, …</a:t>
            </a:r>
            <a:endParaRPr lang="es-ES_tradnl" sz="20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5652" name="Picture 8" descr="reticuloGolg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7924" y="3268720"/>
            <a:ext cx="5476875" cy="3400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5653" name="Picture 5" descr="Sintesis y contro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330" y="3494839"/>
            <a:ext cx="3142733" cy="273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526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5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5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5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1 Título"/>
          <p:cNvSpPr txBox="1">
            <a:spLocks/>
          </p:cNvSpPr>
          <p:nvPr/>
        </p:nvSpPr>
        <p:spPr bwMode="auto">
          <a:xfrm>
            <a:off x="291399" y="129544"/>
            <a:ext cx="82264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Lisosoma: papel biológico  y estructura (comentario breve y dibujo). 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4628" name="Picture 4" descr="digestíon celula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23" y="2288084"/>
            <a:ext cx="5364162" cy="362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363223" y="1598622"/>
            <a:ext cx="8496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000" b="1" dirty="0" err="1">
                <a:solidFill>
                  <a:srgbClr val="EC5E68"/>
                </a:solidFill>
                <a:latin typeface="Arial" charset="0"/>
              </a:rPr>
              <a:t>Heterofágia</a:t>
            </a:r>
            <a:r>
              <a:rPr lang="es-ES_tradnl" sz="2000" b="1" dirty="0">
                <a:solidFill>
                  <a:srgbClr val="EC5E68"/>
                </a:solidFill>
                <a:latin typeface="Arial" charset="0"/>
              </a:rPr>
              <a:t> y Autofagia</a:t>
            </a:r>
          </a:p>
        </p:txBody>
      </p:sp>
      <p:pic>
        <p:nvPicPr>
          <p:cNvPr id="154630" name="Picture 6" descr="lisosom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32455" y="173342"/>
            <a:ext cx="1887538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631" name="Line 7"/>
          <p:cNvSpPr>
            <a:spLocks noChangeShapeType="1"/>
          </p:cNvSpPr>
          <p:nvPr/>
        </p:nvSpPr>
        <p:spPr bwMode="auto">
          <a:xfrm flipH="1" flipV="1">
            <a:off x="11208132" y="804887"/>
            <a:ext cx="65397" cy="67398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4632" name="Text Box 8"/>
          <p:cNvSpPr txBox="1">
            <a:spLocks noChangeArrowheads="1"/>
          </p:cNvSpPr>
          <p:nvPr/>
        </p:nvSpPr>
        <p:spPr bwMode="auto">
          <a:xfrm>
            <a:off x="10228234" y="1478877"/>
            <a:ext cx="174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_tradnl" sz="2400" b="1" dirty="0">
                <a:solidFill>
                  <a:srgbClr val="000000"/>
                </a:solidFill>
                <a:latin typeface="Arial" charset="0"/>
              </a:rPr>
              <a:t>Hidrolasas</a:t>
            </a:r>
          </a:p>
        </p:txBody>
      </p:sp>
      <p:sp>
        <p:nvSpPr>
          <p:cNvPr id="12" name="Text Box 158"/>
          <p:cNvSpPr txBox="1">
            <a:spLocks noChangeArrowheads="1"/>
          </p:cNvSpPr>
          <p:nvPr/>
        </p:nvSpPr>
        <p:spPr bwMode="auto">
          <a:xfrm>
            <a:off x="7411072" y="2095167"/>
            <a:ext cx="1106752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entury Gothic" panose="020B0502020202020204" pitchFamily="34" charset="0"/>
              </a:rPr>
              <a:t>Estructura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3" name="Text Box 156"/>
          <p:cNvSpPr txBox="1">
            <a:spLocks noChangeArrowheads="1"/>
          </p:cNvSpPr>
          <p:nvPr/>
        </p:nvSpPr>
        <p:spPr bwMode="auto">
          <a:xfrm>
            <a:off x="8972885" y="2091460"/>
            <a:ext cx="1207524" cy="261610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entury Gothic" panose="020B0502020202020204" pitchFamily="34" charset="0"/>
              </a:rPr>
              <a:t>Función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Text Box 166"/>
          <p:cNvSpPr txBox="1">
            <a:spLocks noChangeArrowheads="1"/>
          </p:cNvSpPr>
          <p:nvPr/>
        </p:nvSpPr>
        <p:spPr bwMode="auto">
          <a:xfrm>
            <a:off x="7350452" y="1162355"/>
            <a:ext cx="1332239" cy="30777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Lisosoma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7995619" y="1470132"/>
            <a:ext cx="0" cy="237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156"/>
          <p:cNvSpPr txBox="1">
            <a:spLocks noChangeArrowheads="1"/>
          </p:cNvSpPr>
          <p:nvPr/>
        </p:nvSpPr>
        <p:spPr bwMode="auto">
          <a:xfrm>
            <a:off x="5905965" y="2093075"/>
            <a:ext cx="1050047" cy="276999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Concepto</a:t>
            </a:r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6448554" y="2404184"/>
            <a:ext cx="6371" cy="387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/>
          <p:nvPr/>
        </p:nvCxnSpPr>
        <p:spPr>
          <a:xfrm flipV="1">
            <a:off x="6408172" y="1688524"/>
            <a:ext cx="3174895" cy="18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de flecha 42"/>
          <p:cNvCxnSpPr/>
          <p:nvPr/>
        </p:nvCxnSpPr>
        <p:spPr>
          <a:xfrm>
            <a:off x="7961262" y="2378980"/>
            <a:ext cx="6371" cy="387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9583067" y="2378980"/>
            <a:ext cx="6371" cy="3875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Box 158"/>
          <p:cNvSpPr txBox="1">
            <a:spLocks noChangeArrowheads="1"/>
          </p:cNvSpPr>
          <p:nvPr/>
        </p:nvSpPr>
        <p:spPr bwMode="auto">
          <a:xfrm>
            <a:off x="5727385" y="2791759"/>
            <a:ext cx="1294852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entury Gothic" panose="020B0502020202020204" pitchFamily="34" charset="0"/>
              </a:rPr>
              <a:t>Vesícula membranosa con funciones digestivas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 Box 158"/>
          <p:cNvSpPr txBox="1">
            <a:spLocks noChangeArrowheads="1"/>
          </p:cNvSpPr>
          <p:nvPr/>
        </p:nvSpPr>
        <p:spPr bwMode="auto">
          <a:xfrm>
            <a:off x="7400774" y="2772275"/>
            <a:ext cx="1106752" cy="7694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entury Gothic" panose="020B0502020202020204" pitchFamily="34" charset="0"/>
              </a:rPr>
              <a:t>Vesícula membranosa que contiene hidrolasas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Text Box 158"/>
          <p:cNvSpPr txBox="1">
            <a:spLocks noChangeArrowheads="1"/>
          </p:cNvSpPr>
          <p:nvPr/>
        </p:nvSpPr>
        <p:spPr bwMode="auto">
          <a:xfrm>
            <a:off x="9073657" y="2766555"/>
            <a:ext cx="1106752" cy="430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entury Gothic" panose="020B0502020202020204" pitchFamily="34" charset="0"/>
              </a:rPr>
              <a:t>Digestión celular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0" name="Text Box 158"/>
          <p:cNvSpPr txBox="1">
            <a:spLocks noChangeArrowheads="1"/>
          </p:cNvSpPr>
          <p:nvPr/>
        </p:nvSpPr>
        <p:spPr bwMode="auto">
          <a:xfrm>
            <a:off x="9005273" y="4420721"/>
            <a:ext cx="1106752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Autofagia</a:t>
            </a:r>
          </a:p>
        </p:txBody>
      </p:sp>
      <p:sp>
        <p:nvSpPr>
          <p:cNvPr id="51" name="Text Box 158"/>
          <p:cNvSpPr txBox="1">
            <a:spLocks noChangeArrowheads="1"/>
          </p:cNvSpPr>
          <p:nvPr/>
        </p:nvSpPr>
        <p:spPr bwMode="auto">
          <a:xfrm>
            <a:off x="10539058" y="4420721"/>
            <a:ext cx="1106752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Hetrofagia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 Box 156"/>
          <p:cNvSpPr txBox="1">
            <a:spLocks noChangeArrowheads="1"/>
          </p:cNvSpPr>
          <p:nvPr/>
        </p:nvSpPr>
        <p:spPr bwMode="auto">
          <a:xfrm>
            <a:off x="8016571" y="3712147"/>
            <a:ext cx="1050047" cy="276999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Concepto</a:t>
            </a:r>
          </a:p>
        </p:txBody>
      </p:sp>
      <p:sp>
        <p:nvSpPr>
          <p:cNvPr id="54" name="Text Box 166"/>
          <p:cNvSpPr txBox="1">
            <a:spLocks noChangeArrowheads="1"/>
          </p:cNvSpPr>
          <p:nvPr/>
        </p:nvSpPr>
        <p:spPr bwMode="auto">
          <a:xfrm>
            <a:off x="7228047" y="5204971"/>
            <a:ext cx="1332239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Hidrólisis de polímeros para obtener monómeros orgánicos</a:t>
            </a:r>
          </a:p>
        </p:txBody>
      </p:sp>
      <p:sp>
        <p:nvSpPr>
          <p:cNvPr id="55" name="Text Box 166"/>
          <p:cNvSpPr txBox="1">
            <a:spLocks noChangeArrowheads="1"/>
          </p:cNvSpPr>
          <p:nvPr/>
        </p:nvSpPr>
        <p:spPr bwMode="auto">
          <a:xfrm>
            <a:off x="10347442" y="5204344"/>
            <a:ext cx="1537656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Digestión de macromoléculas orgánicas procedentes del exterior</a:t>
            </a:r>
          </a:p>
        </p:txBody>
      </p:sp>
      <p:sp>
        <p:nvSpPr>
          <p:cNvPr id="56" name="Text Box 166"/>
          <p:cNvSpPr txBox="1">
            <a:spLocks noChangeArrowheads="1"/>
          </p:cNvSpPr>
          <p:nvPr/>
        </p:nvSpPr>
        <p:spPr bwMode="auto">
          <a:xfrm>
            <a:off x="8859523" y="5220648"/>
            <a:ext cx="1332239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Digestión de los componentes</a:t>
            </a:r>
            <a:r>
              <a:rPr kumimoji="0" lang="es-ES" altLang="es-E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orgánulos envejecidos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" name="Conector recto 56"/>
          <p:cNvCxnSpPr/>
          <p:nvPr/>
        </p:nvCxnSpPr>
        <p:spPr>
          <a:xfrm>
            <a:off x="8684874" y="3499310"/>
            <a:ext cx="1672604" cy="14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Box 156"/>
          <p:cNvSpPr txBox="1">
            <a:spLocks noChangeArrowheads="1"/>
          </p:cNvSpPr>
          <p:nvPr/>
        </p:nvSpPr>
        <p:spPr bwMode="auto">
          <a:xfrm>
            <a:off x="9822419" y="3709797"/>
            <a:ext cx="1050047" cy="276999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200" b="1" dirty="0" smtClean="0">
                <a:latin typeface="Century Gothic" panose="020B0502020202020204" pitchFamily="34" charset="0"/>
              </a:rPr>
              <a:t>Tipos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entury Gothic" panose="020B0502020202020204" pitchFamily="34" charset="0"/>
            </a:endParaRPr>
          </a:p>
        </p:txBody>
      </p:sp>
      <p:cxnSp>
        <p:nvCxnSpPr>
          <p:cNvPr id="60" name="Conector recto de flecha 59"/>
          <p:cNvCxnSpPr/>
          <p:nvPr/>
        </p:nvCxnSpPr>
        <p:spPr>
          <a:xfrm flipH="1">
            <a:off x="9558649" y="4693044"/>
            <a:ext cx="8785" cy="444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/>
          <p:nvPr/>
        </p:nvCxnSpPr>
        <p:spPr>
          <a:xfrm>
            <a:off x="8250747" y="3975334"/>
            <a:ext cx="0" cy="12453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>
            <a:endCxn id="20" idx="0"/>
          </p:cNvCxnSpPr>
          <p:nvPr/>
        </p:nvCxnSpPr>
        <p:spPr>
          <a:xfrm>
            <a:off x="6430987" y="1671390"/>
            <a:ext cx="2" cy="421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/>
          <p:nvPr/>
        </p:nvCxnSpPr>
        <p:spPr>
          <a:xfrm>
            <a:off x="9600925" y="1679255"/>
            <a:ext cx="2" cy="421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/>
          <p:cNvCxnSpPr/>
          <p:nvPr/>
        </p:nvCxnSpPr>
        <p:spPr>
          <a:xfrm>
            <a:off x="7994668" y="1677468"/>
            <a:ext cx="2" cy="421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/>
          <p:nvPr/>
        </p:nvCxnSpPr>
        <p:spPr>
          <a:xfrm>
            <a:off x="9640969" y="3197563"/>
            <a:ext cx="0" cy="2855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 flipH="1">
            <a:off x="11284353" y="4713612"/>
            <a:ext cx="8785" cy="444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/>
          <p:nvPr/>
        </p:nvCxnSpPr>
        <p:spPr>
          <a:xfrm>
            <a:off x="10337409" y="3506701"/>
            <a:ext cx="20069" cy="19570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/>
          <p:nvPr/>
        </p:nvCxnSpPr>
        <p:spPr>
          <a:xfrm flipH="1">
            <a:off x="8682691" y="3499310"/>
            <a:ext cx="14568" cy="203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10366624" y="4015645"/>
            <a:ext cx="0" cy="1723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9600925" y="4209007"/>
            <a:ext cx="1672604" cy="147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>
            <a:endCxn id="50" idx="0"/>
          </p:cNvCxnSpPr>
          <p:nvPr/>
        </p:nvCxnSpPr>
        <p:spPr>
          <a:xfrm flipH="1">
            <a:off x="9558649" y="4187961"/>
            <a:ext cx="30789" cy="2327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 flipH="1">
            <a:off x="11285016" y="4194325"/>
            <a:ext cx="1" cy="2263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2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15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5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9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9" grpId="0"/>
      <p:bldP spid="154631" grpId="0" animBg="1"/>
      <p:bldP spid="154632" grpId="0"/>
      <p:bldP spid="12" grpId="0" animBg="1"/>
      <p:bldP spid="13" grpId="0" animBg="1"/>
      <p:bldP spid="18" grpId="0" animBg="1"/>
      <p:bldP spid="20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1 Título"/>
          <p:cNvSpPr txBox="1">
            <a:spLocks/>
          </p:cNvSpPr>
          <p:nvPr/>
        </p:nvSpPr>
        <p:spPr bwMode="auto">
          <a:xfrm>
            <a:off x="401783" y="228601"/>
            <a:ext cx="11346872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a) Dibuja la estructura de </a:t>
            </a: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una mitocondria, </a:t>
            </a: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indicando sus partes más representativas. b) ¿Qué función desempeña </a:t>
            </a: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ésta </a:t>
            </a: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en la célula?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400" b="1" dirty="0">
                <a:solidFill>
                  <a:srgbClr val="000000"/>
                </a:solidFill>
                <a:latin typeface="Century Gothic" panose="020B0502020202020204" pitchFamily="34" charset="0"/>
                <a:cs typeface="Times New Roman" pitchFamily="18" charset="0"/>
              </a:rPr>
              <a:t>a)</a:t>
            </a:r>
            <a:endParaRPr lang="es-ES" sz="2400" b="1" dirty="0">
              <a:solidFill>
                <a:srgbClr val="000000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pic>
        <p:nvPicPr>
          <p:cNvPr id="1597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6513" y="4929284"/>
            <a:ext cx="1377155" cy="1377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749" name="Picture 5"/>
          <p:cNvPicPr>
            <a:picLocks noChangeAspect="1" noChangeArrowheads="1"/>
          </p:cNvPicPr>
          <p:nvPr/>
        </p:nvPicPr>
        <p:blipFill>
          <a:blip r:embed="rId3" cstate="print"/>
          <a:srcRect l="36980" t="-5737" r="15587" b="59448"/>
          <a:stretch>
            <a:fillRect/>
          </a:stretch>
        </p:blipFill>
        <p:spPr bwMode="auto">
          <a:xfrm>
            <a:off x="352945" y="4743500"/>
            <a:ext cx="1760977" cy="156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5592365" y="1089660"/>
            <a:ext cx="64004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ES" sz="2400" b="1" dirty="0" smtClean="0">
                <a:latin typeface="Century Gothic" panose="020B0502020202020204" pitchFamily="34" charset="0"/>
              </a:rPr>
              <a:t>  </a:t>
            </a:r>
            <a:r>
              <a:rPr lang="es-ES" sz="2400" b="1" i="1" dirty="0" smtClean="0">
                <a:latin typeface="Century Gothic" panose="020B0502020202020204" pitchFamily="34" charset="0"/>
              </a:rPr>
              <a:t>b</a:t>
            </a:r>
            <a:r>
              <a:rPr lang="es-ES" sz="2400" b="1" i="1" dirty="0">
                <a:latin typeface="Century Gothic" panose="020B0502020202020204" pitchFamily="34" charset="0"/>
              </a:rPr>
              <a:t>) </a:t>
            </a:r>
            <a:endParaRPr lang="es-ES" sz="2400" b="1" i="1" dirty="0" smtClean="0">
              <a:latin typeface="Century Gothic" panose="020B0502020202020204" pitchFamily="34" charset="0"/>
            </a:endParaRPr>
          </a:p>
          <a:p>
            <a:pPr marL="623888" indent="-3603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2400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El </a:t>
            </a:r>
            <a:r>
              <a:rPr lang="es-E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dibujo de </a:t>
            </a:r>
            <a:r>
              <a:rPr lang="es-ES" sz="2400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abajo </a:t>
            </a:r>
            <a:r>
              <a:rPr lang="es-E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responde a la segunda parte de la cuestión: </a:t>
            </a:r>
            <a:r>
              <a:rPr lang="es-ES" sz="2400" b="1" i="1" dirty="0">
                <a:solidFill>
                  <a:srgbClr val="7030A0"/>
                </a:solidFill>
                <a:latin typeface="Century Gothic" panose="020B0502020202020204" pitchFamily="34" charset="0"/>
              </a:rPr>
              <a:t>Respiración celular </a:t>
            </a:r>
            <a:r>
              <a:rPr lang="es-E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(ciclo de K , transporte electrónico y </a:t>
            </a:r>
            <a:r>
              <a:rPr lang="es-ES" sz="2400" i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fosforilación</a:t>
            </a:r>
            <a:r>
              <a:rPr lang="es-E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 oxidativa</a:t>
            </a:r>
            <a:r>
              <a:rPr lang="es-ES" sz="2400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).</a:t>
            </a:r>
          </a:p>
          <a:p>
            <a:pPr marL="623888" indent="-360363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sz="2400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Beta </a:t>
            </a:r>
            <a:r>
              <a:rPr lang="es-ES" sz="2400" b="1" i="1" dirty="0">
                <a:solidFill>
                  <a:srgbClr val="7030A0"/>
                </a:solidFill>
                <a:latin typeface="Century Gothic" panose="020B0502020202020204" pitchFamily="34" charset="0"/>
              </a:rPr>
              <a:t>oxidación </a:t>
            </a:r>
            <a:r>
              <a:rPr lang="es-ES" sz="2400" i="1" dirty="0">
                <a:solidFill>
                  <a:srgbClr val="FF0000"/>
                </a:solidFill>
                <a:latin typeface="Century Gothic" panose="020B0502020202020204" pitchFamily="34" charset="0"/>
              </a:rPr>
              <a:t>de ácidos grasos</a:t>
            </a:r>
          </a:p>
        </p:txBody>
      </p:sp>
      <p:pic>
        <p:nvPicPr>
          <p:cNvPr id="1689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7287" y="3730673"/>
            <a:ext cx="5410531" cy="279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738" y="1543099"/>
            <a:ext cx="4019550" cy="32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8840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15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loroplasto"/>
          <p:cNvPicPr>
            <a:picLocks noChangeAspect="1" noChangeArrowheads="1"/>
          </p:cNvPicPr>
          <p:nvPr/>
        </p:nvPicPr>
        <p:blipFill>
          <a:blip r:embed="rId2" cstate="print"/>
          <a:srcRect r="50542"/>
          <a:stretch>
            <a:fillRect/>
          </a:stretch>
        </p:blipFill>
        <p:spPr bwMode="auto">
          <a:xfrm>
            <a:off x="9051219" y="58592"/>
            <a:ext cx="3010246" cy="205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6372225" y="1758154"/>
            <a:ext cx="568924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s-ES" sz="2400" b="1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 b</a:t>
            </a:r>
            <a:r>
              <a:rPr lang="es-ES" sz="2400" b="1" dirty="0">
                <a:solidFill>
                  <a:srgbClr val="000000"/>
                </a:solidFill>
                <a:latin typeface="Century Gothic" panose="020B0502020202020204" pitchFamily="34" charset="0"/>
              </a:rPr>
              <a:t>) </a:t>
            </a:r>
            <a:endParaRPr lang="es-ES" sz="2400" b="1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s-ES" sz="20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Fotosíntesis:</a:t>
            </a:r>
            <a:endParaRPr lang="es-ES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1171575" lvl="1" indent="-371475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ES" sz="2000" b="1" dirty="0" err="1" smtClean="0">
                <a:solidFill>
                  <a:srgbClr val="7030A0"/>
                </a:solidFill>
                <a:latin typeface="Century Gothic" panose="020B0502020202020204" pitchFamily="34" charset="0"/>
              </a:rPr>
              <a:t>Tilacoides</a:t>
            </a:r>
            <a:r>
              <a:rPr lang="es-ES" sz="2000" b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:</a:t>
            </a:r>
          </a:p>
          <a:p>
            <a:pPr marL="1414462" lvl="2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ES" sz="2000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Fase luminosa (oxidativa): </a:t>
            </a:r>
            <a:r>
              <a:rPr lang="es-E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Obtención de ATP y NADPH</a:t>
            </a:r>
          </a:p>
          <a:p>
            <a:pPr marL="1171575" lvl="2" indent="-371475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ES" sz="2000" b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Estroma:</a:t>
            </a:r>
          </a:p>
          <a:p>
            <a:pPr marL="1414462" lvl="3" indent="-34290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ES" sz="2000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Fase oscura (</a:t>
            </a:r>
            <a:r>
              <a:rPr lang="es-ES" sz="2000" b="1" i="1" dirty="0" err="1" smtClean="0">
                <a:solidFill>
                  <a:srgbClr val="7030A0"/>
                </a:solidFill>
                <a:latin typeface="Century Gothic" panose="020B0502020202020204" pitchFamily="34" charset="0"/>
              </a:rPr>
              <a:t>biosintética</a:t>
            </a:r>
            <a:r>
              <a:rPr lang="es-ES" sz="2000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):</a:t>
            </a:r>
          </a:p>
          <a:p>
            <a:pPr marL="1428750" lvl="3" fontAlgn="base">
              <a:spcBef>
                <a:spcPct val="0"/>
              </a:spcBef>
              <a:spcAft>
                <a:spcPct val="0"/>
              </a:spcAft>
            </a:pPr>
            <a:r>
              <a:rPr lang="es-E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Ciclo de Calvin: Síntesis de moléculas orgánicas a partir de CO2 y las moléculas </a:t>
            </a:r>
            <a:r>
              <a:rPr lang="es-ES" sz="2000" b="1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sintetizdas</a:t>
            </a:r>
            <a:r>
              <a:rPr lang="es-E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en la fase luminosa (ATP y NADPH</a:t>
            </a:r>
            <a:r>
              <a:rPr lang="es-ES" sz="20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).</a:t>
            </a:r>
          </a:p>
          <a:p>
            <a:pPr marL="1171575" lvl="3" indent="-371475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ES" sz="2000" b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ADN y ribosomas: </a:t>
            </a:r>
          </a:p>
          <a:p>
            <a:pPr marL="1428750" lvl="3" indent="-357188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s-ES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Síntesis de proteínas necesarias.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36" y="1823651"/>
            <a:ext cx="5875855" cy="4815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1 Título"/>
          <p:cNvSpPr txBox="1">
            <a:spLocks/>
          </p:cNvSpPr>
          <p:nvPr/>
        </p:nvSpPr>
        <p:spPr bwMode="auto">
          <a:xfrm>
            <a:off x="187470" y="0"/>
            <a:ext cx="7413479" cy="118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AutoNum type="alphaLcParenR"/>
            </a:pP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Dibuja </a:t>
            </a: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la estructura de </a:t>
            </a: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un cloroplasto, </a:t>
            </a: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indicando sus partes más representativas. </a:t>
            </a:r>
            <a:endParaRPr lang="es-ES_tradnl" sz="2400" dirty="0" smtClean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  <a:buAutoNum type="alphaLcParenR"/>
            </a:pP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Indica la función de cada una de sus partes.</a:t>
            </a:r>
            <a:endParaRPr lang="es-ES" sz="2400" b="1" dirty="0">
              <a:solidFill>
                <a:srgbClr val="000000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01783" y="1296489"/>
            <a:ext cx="505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400" b="1" dirty="0">
                <a:solidFill>
                  <a:srgbClr val="000000"/>
                </a:solidFill>
                <a:latin typeface="Century Gothic" panose="020B0502020202020204" pitchFamily="34" charset="0"/>
                <a:cs typeface="Times New Roman" pitchFamily="18" charset="0"/>
              </a:rPr>
              <a:t>a)</a:t>
            </a:r>
            <a:endParaRPr lang="es-ES" sz="2400" b="1" dirty="0">
              <a:solidFill>
                <a:srgbClr val="000000"/>
              </a:solidFill>
              <a:latin typeface="Century Gothic" panose="020B0502020202020204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14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9111" y="984796"/>
            <a:ext cx="1142523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5146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Concepto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: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Esqueleto celular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dinámico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,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distribuido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por todo el </a:t>
            </a:r>
            <a:r>
              <a:rPr lang="es-ES" i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citosol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  <a:endParaRPr lang="es-ES" i="1" dirty="0" smtClean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>
              <a:tabLst>
                <a:tab pos="25146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Composición</a:t>
            </a:r>
            <a:r>
              <a:rPr lang="es-ES" b="1" i="1" dirty="0">
                <a:solidFill>
                  <a:srgbClr val="7030A0"/>
                </a:solidFill>
                <a:latin typeface="Century Gothic" panose="020B0502020202020204" pitchFamily="34" charset="0"/>
              </a:rPr>
              <a:t>: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proteínas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polimerizadas (muchas unidades proteicas por cada túbulo o filamento)</a:t>
            </a: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 err="1" smtClean="0">
                <a:latin typeface="Century Gothic" panose="020B0502020202020204" pitchFamily="34" charset="0"/>
              </a:rPr>
              <a:t>Microtúbulos</a:t>
            </a:r>
            <a:r>
              <a:rPr lang="es-ES" b="1" i="1" dirty="0" smtClean="0">
                <a:latin typeface="Century Gothic" panose="020B0502020202020204" pitchFamily="34" charset="0"/>
              </a:rPr>
              <a:t>: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Túbulos huecos de </a:t>
            </a: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tubulina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principalmente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(proteína globular)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 smtClean="0">
                <a:latin typeface="Century Gothic" panose="020B0502020202020204" pitchFamily="34" charset="0"/>
              </a:rPr>
              <a:t>Microfilamentos: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Filamentos macizos de actina principalmente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(proteína globular)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.</a:t>
            </a: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 smtClean="0">
                <a:latin typeface="Century Gothic" panose="020B0502020202020204" pitchFamily="34" charset="0"/>
              </a:rPr>
              <a:t>Filamentos intermedios: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Abundan las queratinas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(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proteínas fibrosas) .</a:t>
            </a:r>
          </a:p>
          <a:p>
            <a:pPr>
              <a:tabLst>
                <a:tab pos="25146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Localización: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Citosol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, membrana plasmática, estructuras estables. (dibujo)</a:t>
            </a:r>
          </a:p>
          <a:p>
            <a:pPr>
              <a:tabLst>
                <a:tab pos="25146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entury Gothic" panose="020B0502020202020204" pitchFamily="34" charset="0"/>
              </a:rPr>
              <a:t>Funciones:</a:t>
            </a: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 err="1">
                <a:latin typeface="Century Gothic" panose="020B0502020202020204" pitchFamily="34" charset="0"/>
              </a:rPr>
              <a:t>Microtúbulos</a:t>
            </a:r>
            <a:r>
              <a:rPr lang="es-ES" b="1" i="1" dirty="0" smtClean="0">
                <a:latin typeface="Century Gothic" panose="020B0502020202020204" pitchFamily="34" charset="0"/>
              </a:rPr>
              <a:t>:</a:t>
            </a:r>
          </a:p>
          <a:p>
            <a:pPr marL="1171575" lvl="1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Estructuras estables: </a:t>
            </a:r>
          </a:p>
          <a:p>
            <a:pPr marL="1628775" lvl="2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Cilios y flagelos: Función locomotora, alimenticia, defensiva.</a:t>
            </a:r>
          </a:p>
          <a:p>
            <a:pPr marL="1628775" lvl="2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Centrosoma: centriolos, </a:t>
            </a: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aster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,  …: Mitosis / Meiosis, origen de cilios y flagelos.</a:t>
            </a:r>
          </a:p>
          <a:p>
            <a:pPr marL="1171575" lvl="1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Estructuras dinámicas:</a:t>
            </a:r>
          </a:p>
          <a:p>
            <a:pPr marL="1628775" lvl="2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Huso acromático (Mitosis y Meiosis)</a:t>
            </a:r>
          </a:p>
          <a:p>
            <a:pPr marL="1628775" lvl="2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Microtúbulos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transportadores de orgánulos.</a:t>
            </a: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 smtClean="0">
                <a:latin typeface="Century Gothic" panose="020B0502020202020204" pitchFamily="34" charset="0"/>
              </a:rPr>
              <a:t>Microfilamentos</a:t>
            </a:r>
            <a:r>
              <a:rPr lang="es-ES" b="1" i="1" dirty="0">
                <a:latin typeface="Century Gothic" panose="020B0502020202020204" pitchFamily="34" charset="0"/>
              </a:rPr>
              <a:t>: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Contracción muscular, </a:t>
            </a: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ciclosis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, pseudópodos, anillo contráctil </a:t>
            </a:r>
            <a:endParaRPr lang="es-ES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 marL="714375" indent="-357188">
              <a:buFont typeface="Arial" panose="020B0604020202020204" pitchFamily="34" charset="0"/>
              <a:buChar char="•"/>
              <a:tabLst>
                <a:tab pos="2514600" algn="l"/>
              </a:tabLst>
            </a:pPr>
            <a:r>
              <a:rPr lang="es-ES" b="1" i="1" dirty="0">
                <a:latin typeface="Century Gothic" panose="020B0502020202020204" pitchFamily="34" charset="0"/>
              </a:rPr>
              <a:t>Filamentos </a:t>
            </a:r>
            <a:r>
              <a:rPr lang="es-ES" b="1" i="1" dirty="0" smtClean="0">
                <a:latin typeface="Century Gothic" panose="020B0502020202020204" pitchFamily="34" charset="0"/>
              </a:rPr>
              <a:t>intermedios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(estables): 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Abundan las 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queratinas. Función estructural (uniones mecánicas como los </a:t>
            </a:r>
            <a:r>
              <a:rPr lang="es-ES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desmosomas</a:t>
            </a: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)</a:t>
            </a:r>
            <a:endParaRPr lang="es-ES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pPr>
              <a:tabLst>
                <a:tab pos="25146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Funciones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: Mantenimiento de forma celular, deformaciones y movimiento: cilios, flagelos, huso acromático, transporte de orgánulos celulares, </a:t>
            </a:r>
            <a:r>
              <a:rPr lang="es-ES" i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endo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 y </a:t>
            </a:r>
            <a:r>
              <a:rPr lang="es-ES" i="1" dirty="0" err="1">
                <a:solidFill>
                  <a:srgbClr val="FF0000"/>
                </a:solidFill>
                <a:latin typeface="Century Gothic" panose="020B0502020202020204" pitchFamily="34" charset="0"/>
              </a:rPr>
              <a:t>exocitosis</a:t>
            </a:r>
            <a:r>
              <a:rPr lang="es-ES" i="1" dirty="0">
                <a:solidFill>
                  <a:srgbClr val="FF0000"/>
                </a:solidFill>
                <a:latin typeface="Century Gothic" panose="020B0502020202020204" pitchFamily="34" charset="0"/>
              </a:rPr>
              <a:t> … 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19111" y="276910"/>
            <a:ext cx="10382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entury Gothic" panose="020B0502020202020204" pitchFamily="34" charset="0"/>
              </a:rPr>
              <a:t>60. </a:t>
            </a:r>
            <a:r>
              <a:rPr lang="es-ES" sz="2000" b="1" dirty="0" err="1">
                <a:latin typeface="Century Gothic" panose="020B0502020202020204" pitchFamily="34" charset="0"/>
              </a:rPr>
              <a:t>Citoesqueleto</a:t>
            </a:r>
            <a:r>
              <a:rPr lang="es-ES" sz="2000" b="1" dirty="0">
                <a:latin typeface="Century Gothic" panose="020B0502020202020204" pitchFamily="34" charset="0"/>
              </a:rPr>
              <a:t> celular: composición, localización y funciones. Dibuja una célula y representa en ella el </a:t>
            </a:r>
            <a:r>
              <a:rPr lang="es-ES" sz="2000" b="1" dirty="0" err="1">
                <a:latin typeface="Century Gothic" panose="020B0502020202020204" pitchFamily="34" charset="0"/>
              </a:rPr>
              <a:t>citoesqueleto</a:t>
            </a:r>
            <a:r>
              <a:rPr lang="es-ES" sz="2000" b="1" dirty="0" smtClean="0">
                <a:latin typeface="Century Gothic" panose="020B0502020202020204" pitchFamily="34" charset="0"/>
              </a:rPr>
              <a:t>. </a:t>
            </a:r>
            <a:r>
              <a:rPr lang="es-ES" sz="20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Se presta a un esquema</a:t>
            </a:r>
            <a:endParaRPr lang="es-ES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57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citoesquelet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315" y="114300"/>
            <a:ext cx="1067810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uadroTexto 2"/>
          <p:cNvSpPr txBox="1"/>
          <p:nvPr/>
        </p:nvSpPr>
        <p:spPr>
          <a:xfrm flipH="1">
            <a:off x="495300" y="4953000"/>
            <a:ext cx="2940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Irradian desde Centros Organizadores de </a:t>
            </a:r>
            <a:r>
              <a:rPr lang="es-ES" dirty="0" err="1" smtClean="0"/>
              <a:t>Microtúbulos</a:t>
            </a:r>
            <a:r>
              <a:rPr lang="es-ES" dirty="0" smtClean="0"/>
              <a:t> o forman parte de estructuras estables como centriolos, cilios y flagelos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 flipH="1">
            <a:off x="4397714" y="5229999"/>
            <a:ext cx="253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Se disponen principalmente bajo la membrana plasmática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 flipH="1">
            <a:off x="7554681" y="5067300"/>
            <a:ext cx="3335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Irradian por todo el </a:t>
            </a:r>
            <a:r>
              <a:rPr lang="es-ES" dirty="0" err="1" smtClean="0"/>
              <a:t>citosol</a:t>
            </a:r>
            <a:r>
              <a:rPr lang="es-ES" dirty="0" smtClean="0"/>
              <a:t>. Abundan anclados a puntos de unión con otras células, sometidos a tracciones mecánicas. Muy estables y resistentes.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46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 Título"/>
          <p:cNvSpPr txBox="1">
            <a:spLocks/>
          </p:cNvSpPr>
          <p:nvPr/>
        </p:nvSpPr>
        <p:spPr bwMode="auto">
          <a:xfrm>
            <a:off x="328613" y="404813"/>
            <a:ext cx="10787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Identifica e indica 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las partes y la función de cualquier orgánulo celular a partir de: un dibujo con flechas, una fotografía electrónica un dibujo que has de hacer tu mismo.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80900" name="Picture 4" descr="nucle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319" y="4221794"/>
            <a:ext cx="1246185" cy="156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6" descr="flagel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904" y="4309866"/>
            <a:ext cx="1399538" cy="1468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73986" y="2030140"/>
            <a:ext cx="1217614" cy="264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4" name="Picture 8" descr="cloroplasto"/>
          <p:cNvPicPr>
            <a:picLocks noChangeAspect="1" noChangeArrowheads="1"/>
          </p:cNvPicPr>
          <p:nvPr/>
        </p:nvPicPr>
        <p:blipFill>
          <a:blip r:embed="rId5" cstate="print"/>
          <a:srcRect r="50542"/>
          <a:stretch>
            <a:fillRect/>
          </a:stretch>
        </p:blipFill>
        <p:spPr bwMode="auto">
          <a:xfrm>
            <a:off x="8950990" y="1217452"/>
            <a:ext cx="2164685" cy="14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6" name="Picture 10"/>
          <p:cNvPicPr>
            <a:picLocks noChangeAspect="1" noChangeArrowheads="1"/>
          </p:cNvPicPr>
          <p:nvPr/>
        </p:nvPicPr>
        <p:blipFill rotWithShape="1">
          <a:blip r:embed="rId6" cstate="print"/>
          <a:srcRect t="10078"/>
          <a:stretch/>
        </p:blipFill>
        <p:spPr bwMode="auto">
          <a:xfrm>
            <a:off x="6032327" y="2586038"/>
            <a:ext cx="1680591" cy="15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Imagen 11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1320" y="2737485"/>
            <a:ext cx="1246185" cy="126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Line 5"/>
          <p:cNvSpPr>
            <a:spLocks noChangeShapeType="1"/>
          </p:cNvSpPr>
          <p:nvPr/>
        </p:nvSpPr>
        <p:spPr bwMode="auto">
          <a:xfrm flipH="1">
            <a:off x="976706" y="2350943"/>
            <a:ext cx="1138233" cy="1180144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5"/>
          <p:cNvSpPr>
            <a:spLocks noChangeShapeType="1"/>
          </p:cNvSpPr>
          <p:nvPr/>
        </p:nvSpPr>
        <p:spPr bwMode="auto">
          <a:xfrm flipH="1">
            <a:off x="1085849" y="2350943"/>
            <a:ext cx="1029091" cy="226392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76989" y="1680239"/>
            <a:ext cx="31377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rgbClr val="FF0000"/>
                </a:solidFill>
              </a:rPr>
              <a:t>Ejercicio 40, hay un error, se trata del </a:t>
            </a:r>
            <a:r>
              <a:rPr lang="es-ES" sz="2000" b="1" dirty="0" err="1" smtClean="0">
                <a:solidFill>
                  <a:srgbClr val="7030A0"/>
                </a:solidFill>
              </a:rPr>
              <a:t>Nucleolo</a:t>
            </a:r>
            <a:r>
              <a:rPr lang="es-ES" sz="2000" b="1" dirty="0" smtClean="0">
                <a:solidFill>
                  <a:srgbClr val="FF0000"/>
                </a:solidFill>
              </a:rPr>
              <a:t>, no del Núcleo</a:t>
            </a:r>
            <a:endParaRPr lang="es-ES" sz="2000" b="1" dirty="0">
              <a:solidFill>
                <a:srgbClr val="FF000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94726" y="5884466"/>
            <a:ext cx="2201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err="1" smtClean="0">
                <a:solidFill>
                  <a:srgbClr val="7030A0"/>
                </a:solidFill>
                <a:latin typeface="Arial" charset="0"/>
              </a:rPr>
              <a:t>Axonema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 </a:t>
            </a:r>
            <a:r>
              <a:rPr lang="es-ES_tradnl" b="1" dirty="0">
                <a:solidFill>
                  <a:srgbClr val="7030A0"/>
                </a:solidFill>
                <a:latin typeface="Arial" charset="0"/>
              </a:rPr>
              <a:t>(9+2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)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de cilio o flagelo corte transversal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153842" y="4742557"/>
            <a:ext cx="158917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err="1" smtClean="0">
                <a:solidFill>
                  <a:srgbClr val="FF0000"/>
                </a:solidFill>
                <a:latin typeface="Arial" charset="0"/>
              </a:rPr>
              <a:t>Diplosoma</a:t>
            </a:r>
            <a:endParaRPr lang="es-ES_tradnl" b="1" dirty="0" smtClean="0">
              <a:solidFill>
                <a:srgbClr val="FF0000"/>
              </a:solidFill>
              <a:latin typeface="Arial" charset="0"/>
            </a:endParaRP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2 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centriolos</a:t>
            </a:r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_tradnl" b="1" dirty="0">
                <a:solidFill>
                  <a:srgbClr val="7030A0"/>
                </a:solidFill>
                <a:latin typeface="Arial" charset="0"/>
              </a:rPr>
              <a:t>(9+0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).</a:t>
            </a:r>
          </a:p>
          <a:p>
            <a:pPr algn="ctr"/>
            <a:r>
              <a:rPr lang="es-ES_tradnl" b="1" dirty="0">
                <a:solidFill>
                  <a:srgbClr val="FF0000"/>
                </a:solidFill>
                <a:latin typeface="Arial" charset="0"/>
              </a:rPr>
              <a:t>C</a:t>
            </a:r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ortes transversal y longitudinal 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738509" y="4009473"/>
            <a:ext cx="2201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Mitocondria 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corte longitudinal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8" cstate="print"/>
          <a:srcRect l="36980" t="-5737" r="15587" b="59448"/>
          <a:stretch>
            <a:fillRect/>
          </a:stretch>
        </p:blipFill>
        <p:spPr bwMode="auto">
          <a:xfrm>
            <a:off x="5999159" y="4546536"/>
            <a:ext cx="1760977" cy="1562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ángulo 19"/>
          <p:cNvSpPr/>
          <p:nvPr/>
        </p:nvSpPr>
        <p:spPr>
          <a:xfrm>
            <a:off x="5738509" y="6112460"/>
            <a:ext cx="2201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Mitocondria 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corte transversal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8616616" y="4672908"/>
            <a:ext cx="2201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Cloroplasto 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corte longitudinal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3225" y="2614877"/>
            <a:ext cx="1396787" cy="16173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592" y="1204120"/>
            <a:ext cx="1666371" cy="13804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0185" y="2767003"/>
            <a:ext cx="1701688" cy="180587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8504569" y="5601644"/>
            <a:ext cx="3057525" cy="1015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Solo indicar las funciones.</a:t>
            </a:r>
          </a:p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Visto en anteriores preguntas</a:t>
            </a:r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0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1 Título"/>
          <p:cNvSpPr txBox="1">
            <a:spLocks/>
          </p:cNvSpPr>
          <p:nvPr/>
        </p:nvSpPr>
        <p:spPr bwMode="auto">
          <a:xfrm>
            <a:off x="328613" y="404813"/>
            <a:ext cx="10787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Identifica e indica 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las partes y la función de cualquier orgánulo celular a partir de: un dibujo con flechas, una fotografía electrónica un dibujo que has de hacer tu mismo.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8090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6510" y="1412875"/>
            <a:ext cx="4318338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1655" y="1434305"/>
            <a:ext cx="3628319" cy="186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ángulo 2"/>
          <p:cNvSpPr/>
          <p:nvPr/>
        </p:nvSpPr>
        <p:spPr>
          <a:xfrm>
            <a:off x="216494" y="3300413"/>
            <a:ext cx="22018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err="1" smtClean="0">
                <a:solidFill>
                  <a:srgbClr val="7030A0"/>
                </a:solidFill>
                <a:latin typeface="Arial" charset="0"/>
              </a:rPr>
              <a:t>Polirribosoma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En proceso de traducción de una molécula de </a:t>
            </a:r>
            <a:r>
              <a:rPr lang="es-ES_tradnl" b="1" dirty="0" err="1" smtClean="0">
                <a:solidFill>
                  <a:srgbClr val="FF0000"/>
                </a:solidFill>
                <a:latin typeface="Arial" charset="0"/>
              </a:rPr>
              <a:t>ARNm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344867" y="3392746"/>
            <a:ext cx="2201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Complejo de Golgi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2 </a:t>
            </a:r>
            <a:r>
              <a:rPr lang="es-ES_tradnl" b="1" dirty="0" err="1" smtClean="0">
                <a:solidFill>
                  <a:srgbClr val="FF0000"/>
                </a:solidFill>
                <a:latin typeface="Arial" charset="0"/>
              </a:rPr>
              <a:t>dictiosomas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6473240" y="3392746"/>
            <a:ext cx="2201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Retículo </a:t>
            </a:r>
            <a:r>
              <a:rPr lang="es-ES_tradnl" b="1" dirty="0" err="1" smtClean="0">
                <a:solidFill>
                  <a:srgbClr val="7030A0"/>
                </a:solidFill>
                <a:latin typeface="Arial" charset="0"/>
              </a:rPr>
              <a:t>endoplasmático</a:t>
            </a:r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 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3" y="1453996"/>
            <a:ext cx="1775356" cy="1587239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429763" y="5416715"/>
            <a:ext cx="3057525" cy="1015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Solo indicar las funciones.</a:t>
            </a:r>
          </a:p>
          <a:p>
            <a:pPr algn="ctr"/>
            <a:r>
              <a:rPr lang="es-ES" sz="2000" b="1" dirty="0" smtClean="0">
                <a:solidFill>
                  <a:schemeClr val="bg1"/>
                </a:solidFill>
              </a:rPr>
              <a:t>Visto en anteriores preguntas</a:t>
            </a:r>
            <a:endParaRPr lang="es-ES" sz="2000" b="1" dirty="0">
              <a:solidFill>
                <a:schemeClr val="bg1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1613" y="3990321"/>
            <a:ext cx="2141782" cy="1574840"/>
          </a:xfrm>
          <a:prstGeom prst="rect">
            <a:avLst/>
          </a:prstGeom>
        </p:spPr>
      </p:pic>
      <p:sp>
        <p:nvSpPr>
          <p:cNvPr id="26" name="Rectángulo 25"/>
          <p:cNvSpPr/>
          <p:nvPr/>
        </p:nvSpPr>
        <p:spPr>
          <a:xfrm>
            <a:off x="9417179" y="5657671"/>
            <a:ext cx="22018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Retículo </a:t>
            </a:r>
            <a:r>
              <a:rPr lang="es-ES_tradnl" b="1" dirty="0" err="1" smtClean="0">
                <a:solidFill>
                  <a:srgbClr val="7030A0"/>
                </a:solidFill>
                <a:latin typeface="Arial" charset="0"/>
              </a:rPr>
              <a:t>endoplasmático</a:t>
            </a:r>
            <a:endParaRPr lang="es-ES_tradnl" b="1" dirty="0" smtClean="0">
              <a:solidFill>
                <a:srgbClr val="7030A0"/>
              </a:solidFill>
              <a:latin typeface="Arial" charset="0"/>
            </a:endParaRPr>
          </a:p>
          <a:p>
            <a:pPr algn="ctr"/>
            <a:r>
              <a:rPr lang="es-ES_tradnl" b="1" dirty="0" smtClean="0">
                <a:solidFill>
                  <a:srgbClr val="7030A0"/>
                </a:solidFill>
                <a:latin typeface="Arial" charset="0"/>
              </a:rPr>
              <a:t>rugoso  </a:t>
            </a:r>
          </a:p>
          <a:p>
            <a:pPr algn="ctr"/>
            <a:r>
              <a:rPr lang="es-ES_tradnl" b="1" dirty="0" smtClean="0">
                <a:solidFill>
                  <a:srgbClr val="FF0000"/>
                </a:solidFill>
                <a:latin typeface="Arial" charset="0"/>
              </a:rPr>
              <a:t> 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27" name="Imagen 26"/>
          <p:cNvPicPr/>
          <p:nvPr/>
        </p:nvPicPr>
        <p:blipFill>
          <a:blip r:embed="rId6" cstate="print"/>
          <a:srcRect l="43559" t="32651" r="44123" b="49291"/>
          <a:stretch>
            <a:fillRect/>
          </a:stretch>
        </p:blipFill>
        <p:spPr bwMode="auto">
          <a:xfrm>
            <a:off x="7152432" y="4580323"/>
            <a:ext cx="2121871" cy="1969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328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7000" y="0"/>
            <a:ext cx="11202988" cy="1114425"/>
          </a:xfrm>
        </p:spPr>
        <p:txBody>
          <a:bodyPr/>
          <a:lstStyle/>
          <a:p>
            <a:r>
              <a:rPr lang="es-ES" sz="2800" dirty="0">
                <a:latin typeface="Century Gothic" panose="020B0502020202020204" pitchFamily="34" charset="0"/>
              </a:rPr>
              <a:t>65.- Identifica las estructuras señaladas en la figura, comentando brevemente sus respectivas funciones biológicas. </a:t>
            </a:r>
          </a:p>
        </p:txBody>
      </p:sp>
      <p:pic>
        <p:nvPicPr>
          <p:cNvPr id="2069" name="Imagen 104" descr="junio 2012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4" t="41170" r="12051" b="33649"/>
          <a:stretch>
            <a:fillRect/>
          </a:stretch>
        </p:blipFill>
        <p:spPr bwMode="auto">
          <a:xfrm>
            <a:off x="2386357" y="2100262"/>
            <a:ext cx="7200556" cy="45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3199828" y="1135230"/>
            <a:ext cx="3128741" cy="1015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Vacuola fecal: </a:t>
            </a: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Eliminar por </a:t>
            </a:r>
            <a:r>
              <a:rPr kumimoji="0" lang="es-ES" altLang="es-ES" sz="2000" b="0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exocitosis</a:t>
            </a: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los restos de la digestión celular</a:t>
            </a:r>
            <a:endParaRPr kumimoji="0" lang="es-ES" altLang="es-ES" sz="2000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 Box 19"/>
          <p:cNvSpPr txBox="1">
            <a:spLocks noChangeArrowheads="1"/>
          </p:cNvSpPr>
          <p:nvPr/>
        </p:nvSpPr>
        <p:spPr bwMode="auto">
          <a:xfrm>
            <a:off x="6768307" y="1135229"/>
            <a:ext cx="4921250" cy="1015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Dictiosoma</a:t>
            </a:r>
            <a:r>
              <a:rPr kumimoji="0" lang="es-ES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(AG): </a:t>
            </a: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Almacén, maduración y distribución de proteínas y lípidos, fabricación de lisosomas</a:t>
            </a: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.</a:t>
            </a:r>
            <a:endParaRPr kumimoji="0" lang="es-ES" altLang="es-ES" sz="2000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9586913" y="2308223"/>
            <a:ext cx="2500313" cy="436880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Retículo </a:t>
            </a:r>
            <a:r>
              <a:rPr kumimoji="0" lang="es-ES" altLang="es-ES" sz="2000" b="1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endoplasmático</a:t>
            </a:r>
            <a:r>
              <a:rPr kumimoji="0" lang="es-ES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rugoso (con ribosomas): </a:t>
            </a:r>
          </a:p>
          <a:p>
            <a:pPr marL="185738" marR="0" lvl="0" indent="-1857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Síntesis, almacén y transporte de proteínas a partir de la información contenida en las moléculas de </a:t>
            </a:r>
            <a:r>
              <a:rPr kumimoji="0" lang="es-ES" altLang="es-ES" sz="2000" b="0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ARNm</a:t>
            </a:r>
            <a:r>
              <a:rPr kumimoji="0" lang="es-ES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procedentes del Núcleo.</a:t>
            </a:r>
          </a:p>
          <a:p>
            <a:pPr marL="185738" marR="0" lvl="0" indent="-1857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2000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Glicosilación</a:t>
            </a:r>
            <a:r>
              <a:rPr lang="es-ES" altLang="es-ES" sz="2000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 proteínas</a:t>
            </a:r>
            <a:endParaRPr kumimoji="0" lang="es-ES" altLang="es-ES" sz="2000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5153" y="5049781"/>
            <a:ext cx="4492056" cy="16161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Vacuola digestiva (</a:t>
            </a:r>
            <a:r>
              <a:rPr kumimoji="0" lang="es-ES_tradnl" altLang="es-ES" sz="2000" b="1" i="1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fagolisosoma</a:t>
            </a:r>
            <a:r>
              <a:rPr kumimoji="0" lang="es-ES_tradnl" altLang="es-ES" sz="2000" b="1" i="1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): </a:t>
            </a:r>
            <a:r>
              <a:rPr kumimoji="0" lang="es-ES_tradnl" altLang="es-ES" sz="2000" b="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Digestión (hidrólisis) de polímeros orgánicos a partir de la actuación de las hidrolasas contenidas en los lisosomas que se fusionan con la vacuola.</a:t>
            </a:r>
            <a:endParaRPr kumimoji="0" lang="es-ES_tradnl" altLang="es-ES" sz="2000" b="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AutoShape 16"/>
          <p:cNvSpPr>
            <a:spLocks noChangeShapeType="1"/>
          </p:cNvSpPr>
          <p:nvPr/>
        </p:nvSpPr>
        <p:spPr bwMode="auto">
          <a:xfrm flipH="1">
            <a:off x="3829050" y="6357938"/>
            <a:ext cx="1028700" cy="52412"/>
          </a:xfrm>
          <a:prstGeom prst="straightConnector1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283713" y="1790699"/>
            <a:ext cx="2916115" cy="286232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M. Plasmática:</a:t>
            </a:r>
            <a:endParaRPr kumimoji="0" lang="es-ES" altLang="es-E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Permeabilidad selectiva.</a:t>
            </a:r>
            <a:endParaRPr kumimoji="0" lang="es-ES" altLang="es-ES" sz="200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_tradnl" altLang="es-ES" sz="200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F. De relación (receptores).</a:t>
            </a:r>
            <a:endParaRPr kumimoji="0" lang="es-ES_tradnl" altLang="es-ES" sz="2000" i="1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357188" marR="0" lvl="0" indent="-3571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_tradnl" altLang="es-ES" sz="2000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Limitar la célula.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_tradnl" altLang="es-ES" sz="2000" i="1" dirty="0">
                <a:latin typeface="Calibri" panose="020F0502020204030204" pitchFamily="34" charset="0"/>
                <a:cs typeface="Calibri" panose="020F0502020204030204" pitchFamily="34" charset="0"/>
              </a:rPr>
              <a:t>¡</a:t>
            </a:r>
            <a:r>
              <a:rPr lang="es-ES_tradnl" altLang="es-ES" sz="20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Ojo, en el libro hay un error, no se donde vi yo una </a:t>
            </a:r>
            <a:r>
              <a:rPr lang="es-ES_tradnl" altLang="es-ES" sz="2000" b="1" i="1" strike="sngStrike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ENDOCITOSIS</a:t>
            </a:r>
            <a:r>
              <a:rPr lang="es-ES_tradnl" altLang="es-ES" sz="2000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endParaRPr kumimoji="0" lang="es-ES_tradnl" altLang="es-ES" sz="2000" b="1" i="1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3829050" y="16430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3829050" y="21002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54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9" name="Conector recto de flecha 408"/>
          <p:cNvCxnSpPr/>
          <p:nvPr/>
        </p:nvCxnSpPr>
        <p:spPr>
          <a:xfrm flipH="1" flipV="1">
            <a:off x="4920401" y="500291"/>
            <a:ext cx="4824" cy="14775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ector recto de flecha 309"/>
          <p:cNvCxnSpPr/>
          <p:nvPr/>
        </p:nvCxnSpPr>
        <p:spPr>
          <a:xfrm>
            <a:off x="9132576" y="3086333"/>
            <a:ext cx="986837" cy="8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ector recto de flecha 181"/>
          <p:cNvCxnSpPr/>
          <p:nvPr/>
        </p:nvCxnSpPr>
        <p:spPr>
          <a:xfrm>
            <a:off x="8884585" y="3862316"/>
            <a:ext cx="1458239" cy="24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/>
          <p:cNvCxnSpPr/>
          <p:nvPr/>
        </p:nvCxnSpPr>
        <p:spPr>
          <a:xfrm>
            <a:off x="8884585" y="3529705"/>
            <a:ext cx="1470509" cy="3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Conector recto de flecha 162"/>
          <p:cNvCxnSpPr/>
          <p:nvPr/>
        </p:nvCxnSpPr>
        <p:spPr>
          <a:xfrm flipV="1">
            <a:off x="8729571" y="2371334"/>
            <a:ext cx="205476" cy="34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/>
          <p:nvPr/>
        </p:nvCxnSpPr>
        <p:spPr>
          <a:xfrm flipH="1">
            <a:off x="2815825" y="2551440"/>
            <a:ext cx="15622" cy="40667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 flipH="1">
            <a:off x="2610153" y="3193956"/>
            <a:ext cx="2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H="1">
            <a:off x="3442623" y="2288517"/>
            <a:ext cx="3262" cy="833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/>
          <p:nvPr/>
        </p:nvCxnSpPr>
        <p:spPr>
          <a:xfrm flipH="1">
            <a:off x="5356501" y="3680236"/>
            <a:ext cx="142806" cy="32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/>
          <p:cNvCxnSpPr/>
          <p:nvPr/>
        </p:nvCxnSpPr>
        <p:spPr>
          <a:xfrm>
            <a:off x="2880193" y="252588"/>
            <a:ext cx="1" cy="3873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58"/>
          <p:cNvSpPr txBox="1">
            <a:spLocks noChangeArrowheads="1"/>
          </p:cNvSpPr>
          <p:nvPr/>
        </p:nvSpPr>
        <p:spPr bwMode="auto">
          <a:xfrm>
            <a:off x="778856" y="870744"/>
            <a:ext cx="1106752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Teoría celular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" name="Text Box 156"/>
          <p:cNvSpPr txBox="1">
            <a:spLocks noChangeArrowheads="1"/>
          </p:cNvSpPr>
          <p:nvPr/>
        </p:nvSpPr>
        <p:spPr bwMode="auto">
          <a:xfrm>
            <a:off x="2050167" y="877284"/>
            <a:ext cx="1207524" cy="261610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Estructura básica</a:t>
            </a:r>
          </a:p>
        </p:txBody>
      </p:sp>
      <p:sp>
        <p:nvSpPr>
          <p:cNvPr id="13" name="Text Box 148"/>
          <p:cNvSpPr txBox="1">
            <a:spLocks noChangeArrowheads="1"/>
          </p:cNvSpPr>
          <p:nvPr/>
        </p:nvSpPr>
        <p:spPr bwMode="auto">
          <a:xfrm>
            <a:off x="149830" y="1440510"/>
            <a:ext cx="1440186" cy="7734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Concepto: Unidad anatómica, funcional y genética de los seres vivos</a:t>
            </a:r>
          </a:p>
        </p:txBody>
      </p:sp>
      <p:sp>
        <p:nvSpPr>
          <p:cNvPr id="14" name="Text Box 134"/>
          <p:cNvSpPr txBox="1">
            <a:spLocks noChangeArrowheads="1"/>
          </p:cNvSpPr>
          <p:nvPr/>
        </p:nvSpPr>
        <p:spPr bwMode="auto">
          <a:xfrm>
            <a:off x="1642919" y="2992439"/>
            <a:ext cx="976067" cy="430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* Cápsula o capa mucosa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Text Box 133"/>
          <p:cNvSpPr txBox="1">
            <a:spLocks noChangeArrowheads="1"/>
          </p:cNvSpPr>
          <p:nvPr/>
        </p:nvSpPr>
        <p:spPr bwMode="auto">
          <a:xfrm>
            <a:off x="4118333" y="2015598"/>
            <a:ext cx="899568" cy="26161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EUCARIOTA</a:t>
            </a:r>
            <a:endParaRPr kumimoji="0" lang="es-ES" alt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131"/>
          <p:cNvSpPr txBox="1">
            <a:spLocks noChangeArrowheads="1"/>
          </p:cNvSpPr>
          <p:nvPr/>
        </p:nvSpPr>
        <p:spPr bwMode="auto">
          <a:xfrm>
            <a:off x="1698968" y="1434199"/>
            <a:ext cx="1181225" cy="9387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Membrana plasmática.</a:t>
            </a:r>
          </a:p>
          <a:p>
            <a:pPr marL="228600" marR="0" lvl="0" indent="-2286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" altLang="es-ES" sz="1100" dirty="0" smtClean="0">
                <a:latin typeface="Arial" panose="020B0604020202020204" pitchFamily="34" charset="0"/>
              </a:rPr>
              <a:t>Citoplasma.</a:t>
            </a:r>
          </a:p>
          <a:p>
            <a:pPr marL="228600" marR="0" lvl="0" indent="-2286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Núcleo o </a:t>
            </a:r>
            <a:r>
              <a:rPr lang="es-ES" altLang="es-ES" sz="1100" dirty="0" err="1" smtClean="0">
                <a:latin typeface="Arial" panose="020B0604020202020204" pitchFamily="34" charset="0"/>
              </a:rPr>
              <a:t>N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ucleoide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7" name="AutoShape 123"/>
          <p:cNvSpPr>
            <a:spLocks noChangeShapeType="1"/>
          </p:cNvSpPr>
          <p:nvPr/>
        </p:nvSpPr>
        <p:spPr bwMode="auto">
          <a:xfrm>
            <a:off x="1386774" y="1172042"/>
            <a:ext cx="0" cy="2730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1623291" y="3482901"/>
            <a:ext cx="986861" cy="4308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* PARED</a:t>
            </a:r>
            <a:r>
              <a:rPr lang="es-ES" altLang="es-ES" sz="1100" dirty="0" smtClean="0"/>
              <a:t> </a:t>
            </a:r>
            <a:r>
              <a:rPr lang="es-ES" altLang="es-ES" sz="1100" b="1" dirty="0" smtClean="0"/>
              <a:t>BACTERIANA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9" name="Text Box 103"/>
          <p:cNvSpPr txBox="1">
            <a:spLocks noChangeArrowheads="1"/>
          </p:cNvSpPr>
          <p:nvPr/>
        </p:nvSpPr>
        <p:spPr bwMode="auto">
          <a:xfrm>
            <a:off x="4626837" y="2930361"/>
            <a:ext cx="725459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ANIMAL</a:t>
            </a:r>
            <a:endParaRPr kumimoji="0" lang="es-ES" altLang="es-ES" sz="18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1957206" y="2662030"/>
            <a:ext cx="963254" cy="261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 Box 47"/>
          <p:cNvSpPr txBox="1">
            <a:spLocks noChangeArrowheads="1"/>
          </p:cNvSpPr>
          <p:nvPr/>
        </p:nvSpPr>
        <p:spPr bwMode="auto">
          <a:xfrm>
            <a:off x="282850" y="4628575"/>
            <a:ext cx="1033694" cy="9387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MESOSOMAS:</a:t>
            </a:r>
            <a:endParaRPr lang="es-ES" altLang="es-ES" sz="1100" b="1" dirty="0">
              <a:solidFill>
                <a:srgbClr val="FF0000"/>
              </a:solidFill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Respiración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Fotosíntesis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dirty="0" smtClean="0"/>
              <a:t>R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eplicación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dirty="0" smtClean="0"/>
              <a:t>B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ipartición</a:t>
            </a: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Text Box 42"/>
          <p:cNvSpPr txBox="1">
            <a:spLocks noChangeArrowheads="1"/>
          </p:cNvSpPr>
          <p:nvPr/>
        </p:nvSpPr>
        <p:spPr bwMode="auto">
          <a:xfrm>
            <a:off x="273181" y="6439311"/>
            <a:ext cx="1100728" cy="3693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Replicación, transcripción</a:t>
            </a:r>
            <a:endParaRPr kumimoji="0" lang="es-ES" altLang="es-E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 Box 41"/>
          <p:cNvSpPr txBox="1">
            <a:spLocks noChangeArrowheads="1"/>
          </p:cNvSpPr>
          <p:nvPr/>
        </p:nvSpPr>
        <p:spPr bwMode="auto">
          <a:xfrm>
            <a:off x="273181" y="6169836"/>
            <a:ext cx="1195336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Inclusiones (reserva)</a:t>
            </a:r>
            <a:endParaRPr kumimoji="0" lang="es-ES" alt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 Box 35"/>
          <p:cNvSpPr txBox="1">
            <a:spLocks noChangeArrowheads="1"/>
          </p:cNvSpPr>
          <p:nvPr/>
        </p:nvSpPr>
        <p:spPr bwMode="auto">
          <a:xfrm>
            <a:off x="282850" y="5900361"/>
            <a:ext cx="1532338" cy="2308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Ribosomas 70 S (traducción)</a:t>
            </a:r>
            <a:endParaRPr kumimoji="0" lang="es-ES" alt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Text Box 34"/>
          <p:cNvSpPr txBox="1">
            <a:spLocks noChangeArrowheads="1"/>
          </p:cNvSpPr>
          <p:nvPr/>
        </p:nvSpPr>
        <p:spPr bwMode="auto">
          <a:xfrm>
            <a:off x="601504" y="5628402"/>
            <a:ext cx="1383784" cy="24622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0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Citosol</a:t>
            </a:r>
            <a:r>
              <a:rPr lang="es-ES" altLang="es-ES" sz="10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(metabolismo)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Box 29"/>
          <p:cNvSpPr txBox="1">
            <a:spLocks noChangeArrowheads="1"/>
          </p:cNvSpPr>
          <p:nvPr/>
        </p:nvSpPr>
        <p:spPr bwMode="auto">
          <a:xfrm>
            <a:off x="994289" y="3942725"/>
            <a:ext cx="1621025" cy="63724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cs typeface="Times New Roman" panose="02020603050405020304" pitchFamily="18" charset="0"/>
              </a:rPr>
              <a:t>*</a:t>
            </a: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OTROS:</a:t>
            </a:r>
          </a:p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PILIS Y FIMBRIAS: 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900" b="1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es-ES" altLang="es-E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F.</a:t>
            </a:r>
            <a:r>
              <a:rPr kumimoji="0" lang="es-ES" altLang="es-E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9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parasexuales</a:t>
            </a:r>
            <a:r>
              <a:rPr kumimoji="0" lang="es-ES" altLang="es-E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, adherencia). </a:t>
            </a:r>
            <a:endParaRPr kumimoji="0" lang="es-ES" altLang="es-E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FLAGELOS: (Locomoción)</a:t>
            </a:r>
            <a:endParaRPr kumimoji="0" lang="es-ES" alt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 Box 166"/>
          <p:cNvSpPr txBox="1">
            <a:spLocks noChangeArrowheads="1"/>
          </p:cNvSpPr>
          <p:nvPr/>
        </p:nvSpPr>
        <p:spPr bwMode="auto">
          <a:xfrm>
            <a:off x="2254340" y="86194"/>
            <a:ext cx="1332239" cy="30777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kumimoji="0" lang="es-ES" altLang="es-E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célula</a:t>
            </a:r>
            <a:endParaRPr kumimoji="0" lang="es-ES" altLang="es-E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9" name="Conector recto 28"/>
          <p:cNvCxnSpPr/>
          <p:nvPr/>
        </p:nvCxnSpPr>
        <p:spPr>
          <a:xfrm>
            <a:off x="2880193" y="633399"/>
            <a:ext cx="0" cy="2373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156"/>
          <p:cNvSpPr txBox="1">
            <a:spLocks noChangeArrowheads="1"/>
          </p:cNvSpPr>
          <p:nvPr/>
        </p:nvSpPr>
        <p:spPr bwMode="auto">
          <a:xfrm>
            <a:off x="3947763" y="885438"/>
            <a:ext cx="503454" cy="261610"/>
          </a:xfrm>
          <a:prstGeom prst="rect">
            <a:avLst/>
          </a:prstGeom>
          <a:gradFill rotWithShape="0">
            <a:gsLst>
              <a:gs pos="0">
                <a:srgbClr val="FABF8F"/>
              </a:gs>
              <a:gs pos="50000">
                <a:srgbClr val="FDE9D9"/>
              </a:gs>
              <a:gs pos="100000">
                <a:srgbClr val="FABF8F"/>
              </a:gs>
            </a:gsLst>
            <a:lin ang="18900000" scaled="1"/>
          </a:gradFill>
          <a:ln w="12700">
            <a:solidFill>
              <a:srgbClr val="FABF8F"/>
            </a:solidFill>
            <a:miter lim="800000"/>
            <a:headEnd/>
            <a:tailEnd/>
          </a:ln>
          <a:effectLst>
            <a:outerShdw dist="28398" dir="3806097" algn="ctr" rotWithShape="0">
              <a:srgbClr val="974706">
                <a:alpha val="5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Tipos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" name="Conector recto 32"/>
          <p:cNvCxnSpPr/>
          <p:nvPr/>
        </p:nvCxnSpPr>
        <p:spPr>
          <a:xfrm>
            <a:off x="4194272" y="1154292"/>
            <a:ext cx="0" cy="1394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/>
          <p:nvPr/>
        </p:nvCxnSpPr>
        <p:spPr>
          <a:xfrm flipH="1">
            <a:off x="3569501" y="1298618"/>
            <a:ext cx="1074515" cy="187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4194272" y="639939"/>
            <a:ext cx="2" cy="2476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111"/>
          <p:cNvSpPr txBox="1">
            <a:spLocks noChangeArrowheads="1"/>
          </p:cNvSpPr>
          <p:nvPr/>
        </p:nvSpPr>
        <p:spPr bwMode="auto">
          <a:xfrm>
            <a:off x="2963994" y="1985369"/>
            <a:ext cx="1008063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PROCARIOTA</a:t>
            </a:r>
          </a:p>
        </p:txBody>
      </p:sp>
      <p:cxnSp>
        <p:nvCxnSpPr>
          <p:cNvPr id="40" name="Conector recto de flecha 39"/>
          <p:cNvCxnSpPr/>
          <p:nvPr/>
        </p:nvCxnSpPr>
        <p:spPr>
          <a:xfrm>
            <a:off x="4472771" y="3028381"/>
            <a:ext cx="1540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4464016" y="3673115"/>
            <a:ext cx="162821" cy="20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Box 10"/>
          <p:cNvSpPr txBox="1">
            <a:spLocks noChangeArrowheads="1"/>
          </p:cNvSpPr>
          <p:nvPr/>
        </p:nvSpPr>
        <p:spPr bwMode="auto">
          <a:xfrm>
            <a:off x="9583334" y="3737046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4" name="Conector recto de flecha 43"/>
          <p:cNvCxnSpPr/>
          <p:nvPr/>
        </p:nvCxnSpPr>
        <p:spPr>
          <a:xfrm>
            <a:off x="4644016" y="1296151"/>
            <a:ext cx="4538" cy="7114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>
            <a:off x="6470558" y="4531048"/>
            <a:ext cx="1607" cy="1599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/>
          <p:nvPr/>
        </p:nvCxnSpPr>
        <p:spPr>
          <a:xfrm flipH="1">
            <a:off x="3569335" y="1317379"/>
            <a:ext cx="6769" cy="6510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Box 10"/>
          <p:cNvSpPr txBox="1">
            <a:spLocks noChangeArrowheads="1"/>
          </p:cNvSpPr>
          <p:nvPr/>
        </p:nvSpPr>
        <p:spPr bwMode="auto">
          <a:xfrm>
            <a:off x="2941156" y="1427205"/>
            <a:ext cx="1200228" cy="4308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 </a:t>
            </a:r>
            <a:r>
              <a:rPr lang="es-ES" altLang="es-ES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endomembranas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Text Box 47"/>
          <p:cNvSpPr txBox="1">
            <a:spLocks noChangeArrowheads="1"/>
          </p:cNvSpPr>
          <p:nvPr/>
        </p:nvSpPr>
        <p:spPr bwMode="auto">
          <a:xfrm>
            <a:off x="4077650" y="1445339"/>
            <a:ext cx="1229963" cy="4308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</a:t>
            </a:r>
            <a:r>
              <a:rPr lang="es-ES" altLang="es-ES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endomembranas</a:t>
            </a: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ES" altLang="es-ES" dirty="0">
              <a:latin typeface="Arial" panose="020B0604020202020204" pitchFamily="34" charset="0"/>
            </a:endParaRPr>
          </a:p>
        </p:txBody>
      </p:sp>
      <p:sp>
        <p:nvSpPr>
          <p:cNvPr id="55" name="AutoShape 123"/>
          <p:cNvSpPr>
            <a:spLocks noChangeShapeType="1"/>
          </p:cNvSpPr>
          <p:nvPr/>
        </p:nvSpPr>
        <p:spPr bwMode="auto">
          <a:xfrm>
            <a:off x="2582972" y="1163982"/>
            <a:ext cx="0" cy="273050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56" name="Text Box 10"/>
          <p:cNvSpPr txBox="1">
            <a:spLocks noChangeArrowheads="1"/>
          </p:cNvSpPr>
          <p:nvPr/>
        </p:nvSpPr>
        <p:spPr bwMode="auto">
          <a:xfrm>
            <a:off x="1504816" y="4673296"/>
            <a:ext cx="1067893" cy="430887"/>
          </a:xfrm>
          <a:prstGeom prst="rect">
            <a:avLst/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1. MEMBRANA PLASMÁTICA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3" name="Conector recto de flecha 62"/>
          <p:cNvCxnSpPr/>
          <p:nvPr/>
        </p:nvCxnSpPr>
        <p:spPr>
          <a:xfrm flipH="1">
            <a:off x="1361882" y="6619275"/>
            <a:ext cx="1792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/>
          <p:nvPr/>
        </p:nvCxnSpPr>
        <p:spPr>
          <a:xfrm flipH="1" flipV="1">
            <a:off x="1484630" y="6269788"/>
            <a:ext cx="781682" cy="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29"/>
          <p:cNvSpPr txBox="1">
            <a:spLocks noChangeArrowheads="1"/>
          </p:cNvSpPr>
          <p:nvPr/>
        </p:nvSpPr>
        <p:spPr bwMode="auto">
          <a:xfrm>
            <a:off x="2923047" y="3107104"/>
            <a:ext cx="1154603" cy="109918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76213" marR="0" lvl="0" indent="-176213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s-ES" altLang="es-ES" sz="9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Micoplasmas</a:t>
            </a:r>
            <a:endParaRPr lang="es-ES" altLang="es-ES" sz="900" b="1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6213"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(sin pared) </a:t>
            </a:r>
          </a:p>
          <a:p>
            <a:pPr marL="228600" marR="0" lvl="0" indent="-2286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lang="es-ES" altLang="es-ES" sz="9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Eubacterias</a:t>
            </a: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61950" lvl="0" indent="-1857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GRAM +</a:t>
            </a:r>
          </a:p>
          <a:p>
            <a:pPr marL="361950" lvl="0" indent="-18573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GRAM –</a:t>
            </a:r>
          </a:p>
          <a:p>
            <a:pPr marL="176213" marR="0" lvl="0" indent="-176213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s-ES" altLang="es-ES" sz="9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Arqueobacterias</a:t>
            </a:r>
            <a:endParaRPr lang="es-ES" altLang="es-ES" sz="900" b="1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176213"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(sin </a:t>
            </a:r>
            <a:r>
              <a:rPr lang="es-ES" altLang="es-ES" sz="900" b="1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mureina</a:t>
            </a:r>
            <a:r>
              <a:rPr lang="es-ES" altLang="es-ES" sz="9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8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Text Box 29"/>
          <p:cNvSpPr txBox="1">
            <a:spLocks noChangeArrowheads="1"/>
          </p:cNvSpPr>
          <p:nvPr/>
        </p:nvSpPr>
        <p:spPr bwMode="auto">
          <a:xfrm>
            <a:off x="1484630" y="5255249"/>
            <a:ext cx="1116316" cy="260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2. CITOPLASMA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 flipH="1" flipV="1">
            <a:off x="1829117" y="5992512"/>
            <a:ext cx="442100" cy="41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/>
          <p:cNvCxnSpPr/>
          <p:nvPr/>
        </p:nvCxnSpPr>
        <p:spPr>
          <a:xfrm flipH="1">
            <a:off x="1976673" y="5719399"/>
            <a:ext cx="292953" cy="8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79"/>
          <p:cNvSpPr txBox="1">
            <a:spLocks noChangeArrowheads="1"/>
          </p:cNvSpPr>
          <p:nvPr/>
        </p:nvSpPr>
        <p:spPr bwMode="auto">
          <a:xfrm>
            <a:off x="373325" y="3464793"/>
            <a:ext cx="1026837" cy="430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b="1" dirty="0" err="1" smtClean="0"/>
              <a:t>Antiósmosis</a:t>
            </a:r>
            <a:endParaRPr lang="es-ES" altLang="es-ES" sz="1100" b="1" dirty="0" smtClean="0"/>
          </a:p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Antigénica</a:t>
            </a:r>
          </a:p>
        </p:txBody>
      </p:sp>
      <p:sp>
        <p:nvSpPr>
          <p:cNvPr id="76" name="Text Box 104"/>
          <p:cNvSpPr txBox="1">
            <a:spLocks noChangeArrowheads="1"/>
          </p:cNvSpPr>
          <p:nvPr/>
        </p:nvSpPr>
        <p:spPr bwMode="auto">
          <a:xfrm>
            <a:off x="4647966" y="3539610"/>
            <a:ext cx="708534" cy="26161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VEGETAL</a:t>
            </a:r>
            <a:endParaRPr kumimoji="0" lang="es-ES" altLang="es-E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79" name="Conector recto 78"/>
          <p:cNvCxnSpPr/>
          <p:nvPr/>
        </p:nvCxnSpPr>
        <p:spPr>
          <a:xfrm>
            <a:off x="6983799" y="4546973"/>
            <a:ext cx="5267" cy="1732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de flecha 80"/>
          <p:cNvCxnSpPr/>
          <p:nvPr/>
        </p:nvCxnSpPr>
        <p:spPr>
          <a:xfrm flipV="1">
            <a:off x="8652272" y="1207476"/>
            <a:ext cx="240114" cy="2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>
            <a:off x="7559491" y="2556884"/>
            <a:ext cx="2719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 flipH="1" flipV="1">
            <a:off x="6104121" y="1476695"/>
            <a:ext cx="41274" cy="26236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Box 79"/>
          <p:cNvSpPr txBox="1">
            <a:spLocks noChangeArrowheads="1"/>
          </p:cNvSpPr>
          <p:nvPr/>
        </p:nvSpPr>
        <p:spPr bwMode="auto">
          <a:xfrm>
            <a:off x="8960009" y="2157712"/>
            <a:ext cx="1003081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Coloide</a:t>
            </a:r>
          </a:p>
        </p:txBody>
      </p:sp>
      <p:cxnSp>
        <p:nvCxnSpPr>
          <p:cNvPr id="94" name="Conector recto 93"/>
          <p:cNvCxnSpPr/>
          <p:nvPr/>
        </p:nvCxnSpPr>
        <p:spPr>
          <a:xfrm>
            <a:off x="7572478" y="2549979"/>
            <a:ext cx="0" cy="34657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>
            <a:off x="8041027" y="3680236"/>
            <a:ext cx="231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29"/>
          <p:cNvSpPr txBox="1">
            <a:spLocks noChangeArrowheads="1"/>
          </p:cNvSpPr>
          <p:nvPr/>
        </p:nvSpPr>
        <p:spPr bwMode="auto">
          <a:xfrm>
            <a:off x="2967678" y="2660520"/>
            <a:ext cx="1065342" cy="260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CLASIFICACIÓN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Text Box 29"/>
          <p:cNvSpPr txBox="1">
            <a:spLocks noChangeArrowheads="1"/>
          </p:cNvSpPr>
          <p:nvPr/>
        </p:nvSpPr>
        <p:spPr bwMode="auto">
          <a:xfrm>
            <a:off x="8890350" y="1121626"/>
            <a:ext cx="1107445" cy="18575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Mosaico fluido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Text Box 29"/>
          <p:cNvSpPr txBox="1">
            <a:spLocks noChangeArrowheads="1"/>
          </p:cNvSpPr>
          <p:nvPr/>
        </p:nvSpPr>
        <p:spPr bwMode="auto">
          <a:xfrm>
            <a:off x="10909479" y="2072345"/>
            <a:ext cx="1092316" cy="37027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Procesos metabólicos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27" name="Rectángulo 126"/>
          <p:cNvSpPr/>
          <p:nvPr/>
        </p:nvSpPr>
        <p:spPr>
          <a:xfrm>
            <a:off x="7831449" y="2362074"/>
            <a:ext cx="703767" cy="33006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CITOSOL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1" name="Conector recto 130"/>
          <p:cNvCxnSpPr/>
          <p:nvPr/>
        </p:nvCxnSpPr>
        <p:spPr>
          <a:xfrm>
            <a:off x="1386774" y="630282"/>
            <a:ext cx="0" cy="2404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ector recto 186"/>
          <p:cNvCxnSpPr/>
          <p:nvPr/>
        </p:nvCxnSpPr>
        <p:spPr>
          <a:xfrm flipH="1">
            <a:off x="2829358" y="2547863"/>
            <a:ext cx="605484" cy="85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ector recto 206"/>
          <p:cNvCxnSpPr/>
          <p:nvPr/>
        </p:nvCxnSpPr>
        <p:spPr>
          <a:xfrm flipH="1">
            <a:off x="2618987" y="3646469"/>
            <a:ext cx="2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ector recto 207"/>
          <p:cNvCxnSpPr/>
          <p:nvPr/>
        </p:nvCxnSpPr>
        <p:spPr>
          <a:xfrm flipH="1">
            <a:off x="2618987" y="4148547"/>
            <a:ext cx="2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ector recto 208"/>
          <p:cNvCxnSpPr/>
          <p:nvPr/>
        </p:nvCxnSpPr>
        <p:spPr>
          <a:xfrm flipH="1">
            <a:off x="2590109" y="4844725"/>
            <a:ext cx="2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ector recto 209"/>
          <p:cNvCxnSpPr/>
          <p:nvPr/>
        </p:nvCxnSpPr>
        <p:spPr>
          <a:xfrm flipH="1">
            <a:off x="2618986" y="5382890"/>
            <a:ext cx="2103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ector recto 210"/>
          <p:cNvCxnSpPr/>
          <p:nvPr/>
        </p:nvCxnSpPr>
        <p:spPr>
          <a:xfrm flipH="1">
            <a:off x="2613828" y="6618151"/>
            <a:ext cx="214198" cy="45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 Box 134"/>
          <p:cNvSpPr txBox="1">
            <a:spLocks noChangeArrowheads="1"/>
          </p:cNvSpPr>
          <p:nvPr/>
        </p:nvSpPr>
        <p:spPr bwMode="auto">
          <a:xfrm>
            <a:off x="635739" y="2526230"/>
            <a:ext cx="1070434" cy="26161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* No siempre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16" name="Conector recto de flecha 215"/>
          <p:cNvCxnSpPr>
            <a:stCxn id="56" idx="1"/>
          </p:cNvCxnSpPr>
          <p:nvPr/>
        </p:nvCxnSpPr>
        <p:spPr>
          <a:xfrm flipH="1" flipV="1">
            <a:off x="1305373" y="4888739"/>
            <a:ext cx="19944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ector recto de flecha 216"/>
          <p:cNvCxnSpPr/>
          <p:nvPr/>
        </p:nvCxnSpPr>
        <p:spPr>
          <a:xfrm flipH="1">
            <a:off x="1411886" y="3657504"/>
            <a:ext cx="21140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ector recto de flecha 217"/>
          <p:cNvCxnSpPr/>
          <p:nvPr/>
        </p:nvCxnSpPr>
        <p:spPr>
          <a:xfrm flipH="1">
            <a:off x="1424809" y="3164579"/>
            <a:ext cx="2326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Conector recto 241"/>
          <p:cNvCxnSpPr/>
          <p:nvPr/>
        </p:nvCxnSpPr>
        <p:spPr>
          <a:xfrm flipH="1">
            <a:off x="2262383" y="5526826"/>
            <a:ext cx="10016" cy="7413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Text Box 79"/>
          <p:cNvSpPr txBox="1">
            <a:spLocks noChangeArrowheads="1"/>
          </p:cNvSpPr>
          <p:nvPr/>
        </p:nvSpPr>
        <p:spPr bwMode="auto">
          <a:xfrm>
            <a:off x="202816" y="2979913"/>
            <a:ext cx="1211550" cy="36933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9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Antideshidratación</a:t>
            </a:r>
            <a:endParaRPr lang="es-ES" altLang="es-ES" sz="9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8900" marR="0" lvl="0" indent="-88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Virulencia</a:t>
            </a:r>
            <a:endParaRPr kumimoji="0" lang="es-ES" altLang="es-E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2" name="Conector recto 271"/>
          <p:cNvCxnSpPr/>
          <p:nvPr/>
        </p:nvCxnSpPr>
        <p:spPr>
          <a:xfrm>
            <a:off x="1384028" y="623392"/>
            <a:ext cx="28329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29"/>
          <p:cNvSpPr txBox="1">
            <a:spLocks noChangeArrowheads="1"/>
          </p:cNvSpPr>
          <p:nvPr/>
        </p:nvSpPr>
        <p:spPr bwMode="auto">
          <a:xfrm>
            <a:off x="1518065" y="6408447"/>
            <a:ext cx="1145122" cy="38715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3. NUCLEOIDE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(1 ADN circular)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7" name="Conector recto 116"/>
          <p:cNvCxnSpPr/>
          <p:nvPr/>
        </p:nvCxnSpPr>
        <p:spPr>
          <a:xfrm>
            <a:off x="4446811" y="2277208"/>
            <a:ext cx="10009" cy="14102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4172730" y="2502575"/>
            <a:ext cx="548162" cy="2616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Tipos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Text Box 10"/>
          <p:cNvSpPr txBox="1">
            <a:spLocks noChangeArrowheads="1"/>
          </p:cNvSpPr>
          <p:nvPr/>
        </p:nvSpPr>
        <p:spPr bwMode="auto">
          <a:xfrm>
            <a:off x="6343179" y="1269365"/>
            <a:ext cx="1067893" cy="430887"/>
          </a:xfrm>
          <a:prstGeom prst="rect">
            <a:avLst/>
          </a:prstGeom>
          <a:ln>
            <a:headEnd/>
            <a:tailEnd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1. MEMBRANA PLASMÁTICA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8" name="Text Box 29"/>
          <p:cNvSpPr txBox="1">
            <a:spLocks noChangeArrowheads="1"/>
          </p:cNvSpPr>
          <p:nvPr/>
        </p:nvSpPr>
        <p:spPr bwMode="auto">
          <a:xfrm>
            <a:off x="6251746" y="2736797"/>
            <a:ext cx="1116316" cy="2603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2. CITOPLASMA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Text Box 79"/>
          <p:cNvSpPr txBox="1">
            <a:spLocks noChangeArrowheads="1"/>
          </p:cNvSpPr>
          <p:nvPr/>
        </p:nvSpPr>
        <p:spPr bwMode="auto">
          <a:xfrm rot="5400000">
            <a:off x="5167293" y="3133802"/>
            <a:ext cx="1028832" cy="4308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ESTRUCTURAS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COMUNES</a:t>
            </a:r>
          </a:p>
        </p:txBody>
      </p:sp>
      <p:sp>
        <p:nvSpPr>
          <p:cNvPr id="129" name="Text Box 29"/>
          <p:cNvSpPr txBox="1">
            <a:spLocks noChangeArrowheads="1"/>
          </p:cNvSpPr>
          <p:nvPr/>
        </p:nvSpPr>
        <p:spPr bwMode="auto">
          <a:xfrm>
            <a:off x="6347962" y="3988736"/>
            <a:ext cx="1073598" cy="5655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3. NÚCLEO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(Varias</a:t>
            </a:r>
            <a:r>
              <a:rPr kumimoji="0" lang="es-ES" altLang="es-ES" sz="11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mol. </a:t>
            </a: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ADN </a:t>
            </a:r>
            <a:r>
              <a:rPr kumimoji="0" lang="es-ES" altLang="es-E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lineles</a:t>
            </a: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30" name="Conector recto 129"/>
          <p:cNvCxnSpPr>
            <a:stCxn id="125" idx="1"/>
          </p:cNvCxnSpPr>
          <p:nvPr/>
        </p:nvCxnSpPr>
        <p:spPr>
          <a:xfrm flipH="1" flipV="1">
            <a:off x="6096900" y="1484808"/>
            <a:ext cx="246279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recto 131"/>
          <p:cNvCxnSpPr/>
          <p:nvPr/>
        </p:nvCxnSpPr>
        <p:spPr>
          <a:xfrm flipH="1">
            <a:off x="6152476" y="4100338"/>
            <a:ext cx="200630" cy="1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>
            <a:stCxn id="128" idx="1"/>
          </p:cNvCxnSpPr>
          <p:nvPr/>
        </p:nvCxnSpPr>
        <p:spPr>
          <a:xfrm flipH="1" flipV="1">
            <a:off x="6130571" y="2864971"/>
            <a:ext cx="121175" cy="2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/>
          <p:cNvCxnSpPr/>
          <p:nvPr/>
        </p:nvCxnSpPr>
        <p:spPr>
          <a:xfrm flipH="1">
            <a:off x="7415158" y="1526001"/>
            <a:ext cx="200630" cy="1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/>
          <p:nvPr/>
        </p:nvCxnSpPr>
        <p:spPr>
          <a:xfrm flipH="1" flipV="1">
            <a:off x="7610613" y="1275705"/>
            <a:ext cx="5341" cy="4124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135"/>
          <p:cNvCxnSpPr/>
          <p:nvPr/>
        </p:nvCxnSpPr>
        <p:spPr>
          <a:xfrm flipH="1">
            <a:off x="7600438" y="1280876"/>
            <a:ext cx="23030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 Box 79"/>
          <p:cNvSpPr txBox="1">
            <a:spLocks noChangeArrowheads="1"/>
          </p:cNvSpPr>
          <p:nvPr/>
        </p:nvSpPr>
        <p:spPr bwMode="auto">
          <a:xfrm>
            <a:off x="7845006" y="1137815"/>
            <a:ext cx="789350" cy="261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</a:t>
            </a:r>
          </a:p>
        </p:txBody>
      </p:sp>
      <p:sp>
        <p:nvSpPr>
          <p:cNvPr id="138" name="Text Box 79"/>
          <p:cNvSpPr txBox="1">
            <a:spLocks noChangeArrowheads="1"/>
          </p:cNvSpPr>
          <p:nvPr/>
        </p:nvSpPr>
        <p:spPr bwMode="auto">
          <a:xfrm>
            <a:off x="7850360" y="1593936"/>
            <a:ext cx="789350" cy="261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</a:p>
        </p:txBody>
      </p:sp>
      <p:cxnSp>
        <p:nvCxnSpPr>
          <p:cNvPr id="141" name="Conector recto 140"/>
          <p:cNvCxnSpPr/>
          <p:nvPr/>
        </p:nvCxnSpPr>
        <p:spPr>
          <a:xfrm flipH="1">
            <a:off x="7600438" y="1688154"/>
            <a:ext cx="230305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de flecha 142"/>
          <p:cNvCxnSpPr/>
          <p:nvPr/>
        </p:nvCxnSpPr>
        <p:spPr>
          <a:xfrm flipV="1">
            <a:off x="8644471" y="1688154"/>
            <a:ext cx="240114" cy="25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 Box 29"/>
          <p:cNvSpPr txBox="1">
            <a:spLocks noChangeArrowheads="1"/>
          </p:cNvSpPr>
          <p:nvPr/>
        </p:nvSpPr>
        <p:spPr bwMode="auto">
          <a:xfrm>
            <a:off x="8912149" y="1486799"/>
            <a:ext cx="2702562" cy="53244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Límites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Transporte: </a:t>
            </a:r>
            <a:r>
              <a:rPr kumimoji="0" lang="es-ES" altLang="es-E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Permeabilidad selectiva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Relación: </a:t>
            </a: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Antenas </a:t>
            </a:r>
            <a:r>
              <a:rPr lang="es-ES" altLang="es-ES" sz="9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glucídicas</a:t>
            </a:r>
            <a:endParaRPr lang="es-ES" altLang="es-ES" sz="9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45" name="Conector recto 144"/>
          <p:cNvCxnSpPr/>
          <p:nvPr/>
        </p:nvCxnSpPr>
        <p:spPr>
          <a:xfrm flipH="1">
            <a:off x="7382136" y="2839766"/>
            <a:ext cx="200630" cy="1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ángulo 152"/>
          <p:cNvSpPr/>
          <p:nvPr/>
        </p:nvSpPr>
        <p:spPr>
          <a:xfrm>
            <a:off x="7820364" y="2863450"/>
            <a:ext cx="1293284" cy="50008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MEMBRANOSO</a:t>
            </a:r>
          </a:p>
          <a:p>
            <a:pPr algn="ctr"/>
            <a:r>
              <a:rPr lang="es-ES" sz="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(vacuolar)</a:t>
            </a:r>
            <a:endParaRPr lang="es-ES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6" name="Conector recto de flecha 155"/>
          <p:cNvCxnSpPr/>
          <p:nvPr/>
        </p:nvCxnSpPr>
        <p:spPr>
          <a:xfrm>
            <a:off x="7566800" y="5273367"/>
            <a:ext cx="231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ángulo 157"/>
          <p:cNvSpPr/>
          <p:nvPr/>
        </p:nvSpPr>
        <p:spPr>
          <a:xfrm>
            <a:off x="7813990" y="5081148"/>
            <a:ext cx="1293284" cy="38443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ORGÁNULOS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MEMBRANOSOS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9" name="Rectángulo 158"/>
          <p:cNvSpPr/>
          <p:nvPr/>
        </p:nvSpPr>
        <p:spPr>
          <a:xfrm>
            <a:off x="7811376" y="5894050"/>
            <a:ext cx="1311764" cy="35227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ORGÁNULOS NO MEMBRANOSOS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1" name="Conector recto de flecha 160"/>
          <p:cNvCxnSpPr/>
          <p:nvPr/>
        </p:nvCxnSpPr>
        <p:spPr>
          <a:xfrm>
            <a:off x="7579563" y="5996675"/>
            <a:ext cx="231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ector recto de flecha 164"/>
          <p:cNvCxnSpPr/>
          <p:nvPr/>
        </p:nvCxnSpPr>
        <p:spPr>
          <a:xfrm flipV="1">
            <a:off x="8738168" y="2677223"/>
            <a:ext cx="201061" cy="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/>
          <p:nvPr/>
        </p:nvCxnSpPr>
        <p:spPr>
          <a:xfrm flipH="1">
            <a:off x="8542094" y="2514393"/>
            <a:ext cx="200630" cy="1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onector recto 168"/>
          <p:cNvCxnSpPr/>
          <p:nvPr/>
        </p:nvCxnSpPr>
        <p:spPr>
          <a:xfrm flipV="1">
            <a:off x="8738168" y="2362074"/>
            <a:ext cx="439" cy="3305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 Box 79"/>
          <p:cNvSpPr txBox="1">
            <a:spLocks noChangeArrowheads="1"/>
          </p:cNvSpPr>
          <p:nvPr/>
        </p:nvSpPr>
        <p:spPr bwMode="auto">
          <a:xfrm>
            <a:off x="8965040" y="2439656"/>
            <a:ext cx="1030298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Citoesqueleto</a:t>
            </a: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s-ES" altLang="es-ES" sz="9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Cilios y flagelos</a:t>
            </a:r>
          </a:p>
        </p:txBody>
      </p:sp>
      <p:sp>
        <p:nvSpPr>
          <p:cNvPr id="181" name="Text Box 10"/>
          <p:cNvSpPr txBox="1">
            <a:spLocks noChangeArrowheads="1"/>
          </p:cNvSpPr>
          <p:nvPr/>
        </p:nvSpPr>
        <p:spPr bwMode="auto">
          <a:xfrm>
            <a:off x="9583334" y="3409647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3" name="Text Box 29"/>
          <p:cNvSpPr txBox="1">
            <a:spLocks noChangeArrowheads="1"/>
          </p:cNvSpPr>
          <p:nvPr/>
        </p:nvSpPr>
        <p:spPr bwMode="auto">
          <a:xfrm>
            <a:off x="10909479" y="2480738"/>
            <a:ext cx="1092316" cy="35259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Movimiento y deformaciones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184" name="Conector recto 183"/>
          <p:cNvCxnSpPr/>
          <p:nvPr/>
        </p:nvCxnSpPr>
        <p:spPr>
          <a:xfrm>
            <a:off x="5139862" y="3812150"/>
            <a:ext cx="37539" cy="259629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 recto de flecha 184"/>
          <p:cNvCxnSpPr/>
          <p:nvPr/>
        </p:nvCxnSpPr>
        <p:spPr>
          <a:xfrm flipV="1">
            <a:off x="8051229" y="4876709"/>
            <a:ext cx="211407" cy="66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ector recto de flecha 185"/>
          <p:cNvCxnSpPr/>
          <p:nvPr/>
        </p:nvCxnSpPr>
        <p:spPr>
          <a:xfrm flipV="1">
            <a:off x="8067698" y="4602058"/>
            <a:ext cx="201061" cy="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ector recto 187"/>
          <p:cNvCxnSpPr>
            <a:endCxn id="202" idx="3"/>
          </p:cNvCxnSpPr>
          <p:nvPr/>
        </p:nvCxnSpPr>
        <p:spPr>
          <a:xfrm flipH="1">
            <a:off x="8783690" y="3670096"/>
            <a:ext cx="100895" cy="3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/>
          <p:cNvCxnSpPr/>
          <p:nvPr/>
        </p:nvCxnSpPr>
        <p:spPr>
          <a:xfrm flipV="1">
            <a:off x="8887155" y="3530600"/>
            <a:ext cx="6389" cy="3465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 Box 79"/>
          <p:cNvSpPr txBox="1">
            <a:spLocks noChangeArrowheads="1"/>
          </p:cNvSpPr>
          <p:nvPr/>
        </p:nvSpPr>
        <p:spPr bwMode="auto">
          <a:xfrm>
            <a:off x="8256825" y="3542685"/>
            <a:ext cx="526865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RE</a:t>
            </a:r>
          </a:p>
        </p:txBody>
      </p:sp>
      <p:sp>
        <p:nvSpPr>
          <p:cNvPr id="203" name="Text Box 79"/>
          <p:cNvSpPr txBox="1">
            <a:spLocks noChangeArrowheads="1"/>
          </p:cNvSpPr>
          <p:nvPr/>
        </p:nvSpPr>
        <p:spPr bwMode="auto">
          <a:xfrm>
            <a:off x="8264233" y="3991413"/>
            <a:ext cx="1277428" cy="4308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AG: </a:t>
            </a:r>
            <a:r>
              <a:rPr lang="es-ES" altLang="es-ES" sz="1100" b="1" dirty="0" err="1" smtClean="0"/>
              <a:t>Dictiosoma</a:t>
            </a:r>
            <a:r>
              <a:rPr lang="es-ES" altLang="es-ES" sz="1100" b="1" dirty="0" smtClean="0"/>
              <a:t> + vesículas de T y 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04" name="Text Box 79"/>
          <p:cNvSpPr txBox="1">
            <a:spLocks noChangeArrowheads="1"/>
          </p:cNvSpPr>
          <p:nvPr/>
        </p:nvSpPr>
        <p:spPr bwMode="auto">
          <a:xfrm>
            <a:off x="8264233" y="4471561"/>
            <a:ext cx="1497474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Lisosomas: hidrolasas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06" name="Conector recto de flecha 205"/>
          <p:cNvCxnSpPr/>
          <p:nvPr/>
        </p:nvCxnSpPr>
        <p:spPr>
          <a:xfrm flipV="1">
            <a:off x="8052136" y="4232760"/>
            <a:ext cx="201061" cy="3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 recto de flecha 211"/>
          <p:cNvCxnSpPr>
            <a:endCxn id="106" idx="1"/>
          </p:cNvCxnSpPr>
          <p:nvPr/>
        </p:nvCxnSpPr>
        <p:spPr>
          <a:xfrm flipV="1">
            <a:off x="9963090" y="2257482"/>
            <a:ext cx="946389" cy="6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ector recto de flecha 212"/>
          <p:cNvCxnSpPr/>
          <p:nvPr/>
        </p:nvCxnSpPr>
        <p:spPr>
          <a:xfrm>
            <a:off x="9977590" y="2674656"/>
            <a:ext cx="917389" cy="89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recto 218"/>
          <p:cNvCxnSpPr/>
          <p:nvPr/>
        </p:nvCxnSpPr>
        <p:spPr>
          <a:xfrm flipH="1">
            <a:off x="9236029" y="5114087"/>
            <a:ext cx="104623" cy="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 Box 79"/>
          <p:cNvSpPr txBox="1">
            <a:spLocks noChangeArrowheads="1"/>
          </p:cNvSpPr>
          <p:nvPr/>
        </p:nvSpPr>
        <p:spPr bwMode="auto">
          <a:xfrm>
            <a:off x="8980591" y="3390724"/>
            <a:ext cx="554124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RER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21" name="Text Box 79"/>
          <p:cNvSpPr txBox="1">
            <a:spLocks noChangeArrowheads="1"/>
          </p:cNvSpPr>
          <p:nvPr/>
        </p:nvSpPr>
        <p:spPr bwMode="auto">
          <a:xfrm>
            <a:off x="8987537" y="3666347"/>
            <a:ext cx="554124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REL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84" name="Conector recto 283"/>
          <p:cNvCxnSpPr/>
          <p:nvPr/>
        </p:nvCxnSpPr>
        <p:spPr>
          <a:xfrm flipH="1">
            <a:off x="5910141" y="3205956"/>
            <a:ext cx="200903" cy="90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onector recto 284"/>
          <p:cNvCxnSpPr>
            <a:endCxn id="19" idx="3"/>
          </p:cNvCxnSpPr>
          <p:nvPr/>
        </p:nvCxnSpPr>
        <p:spPr>
          <a:xfrm flipH="1">
            <a:off x="5352296" y="3056911"/>
            <a:ext cx="115955" cy="42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Conector recto 287"/>
          <p:cNvCxnSpPr/>
          <p:nvPr/>
        </p:nvCxnSpPr>
        <p:spPr>
          <a:xfrm>
            <a:off x="8051229" y="3363531"/>
            <a:ext cx="0" cy="15290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 Box 79"/>
          <p:cNvSpPr txBox="1">
            <a:spLocks noChangeArrowheads="1"/>
          </p:cNvSpPr>
          <p:nvPr/>
        </p:nvSpPr>
        <p:spPr bwMode="auto">
          <a:xfrm>
            <a:off x="8257323" y="4778567"/>
            <a:ext cx="804763" cy="26161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/>
              <a:t>Vacuolas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07" name="Text Box 10"/>
          <p:cNvSpPr txBox="1">
            <a:spLocks noChangeArrowheads="1"/>
          </p:cNvSpPr>
          <p:nvPr/>
        </p:nvSpPr>
        <p:spPr bwMode="auto">
          <a:xfrm>
            <a:off x="10144851" y="2132915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8" name="Text Box 10"/>
          <p:cNvSpPr txBox="1">
            <a:spLocks noChangeArrowheads="1"/>
          </p:cNvSpPr>
          <p:nvPr/>
        </p:nvSpPr>
        <p:spPr bwMode="auto">
          <a:xfrm>
            <a:off x="10138341" y="2554259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9" name="Text Box 10"/>
          <p:cNvSpPr txBox="1">
            <a:spLocks noChangeArrowheads="1"/>
          </p:cNvSpPr>
          <p:nvPr/>
        </p:nvSpPr>
        <p:spPr bwMode="auto">
          <a:xfrm>
            <a:off x="9340652" y="2975124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2" name="Text Box 29"/>
          <p:cNvSpPr txBox="1">
            <a:spLocks noChangeArrowheads="1"/>
          </p:cNvSpPr>
          <p:nvPr/>
        </p:nvSpPr>
        <p:spPr bwMode="auto">
          <a:xfrm>
            <a:off x="10133805" y="2888839"/>
            <a:ext cx="1867990" cy="3078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Almacén y transporte</a:t>
            </a:r>
          </a:p>
        </p:txBody>
      </p:sp>
      <p:cxnSp>
        <p:nvCxnSpPr>
          <p:cNvPr id="314" name="Conector recto de flecha 313"/>
          <p:cNvCxnSpPr/>
          <p:nvPr/>
        </p:nvCxnSpPr>
        <p:spPr>
          <a:xfrm flipV="1">
            <a:off x="9548921" y="4271405"/>
            <a:ext cx="813395" cy="8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Text Box 10"/>
          <p:cNvSpPr txBox="1">
            <a:spLocks noChangeArrowheads="1"/>
          </p:cNvSpPr>
          <p:nvPr/>
        </p:nvSpPr>
        <p:spPr bwMode="auto">
          <a:xfrm>
            <a:off x="9642225" y="4164173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22" name="Conector recto de flecha 321"/>
          <p:cNvCxnSpPr/>
          <p:nvPr/>
        </p:nvCxnSpPr>
        <p:spPr>
          <a:xfrm>
            <a:off x="9752626" y="4618724"/>
            <a:ext cx="874842" cy="9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Conector recto de flecha 326"/>
          <p:cNvCxnSpPr/>
          <p:nvPr/>
        </p:nvCxnSpPr>
        <p:spPr>
          <a:xfrm flipV="1">
            <a:off x="9061089" y="4888481"/>
            <a:ext cx="1341834" cy="85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 Box 10"/>
          <p:cNvSpPr txBox="1">
            <a:spLocks noChangeArrowheads="1"/>
          </p:cNvSpPr>
          <p:nvPr/>
        </p:nvSpPr>
        <p:spPr bwMode="auto">
          <a:xfrm>
            <a:off x="9444072" y="4750139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0" name="Text Box 10"/>
          <p:cNvSpPr txBox="1">
            <a:spLocks noChangeArrowheads="1"/>
          </p:cNvSpPr>
          <p:nvPr/>
        </p:nvSpPr>
        <p:spPr bwMode="auto">
          <a:xfrm>
            <a:off x="9836768" y="4483830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31" name="Conector recto 330"/>
          <p:cNvCxnSpPr/>
          <p:nvPr/>
        </p:nvCxnSpPr>
        <p:spPr>
          <a:xfrm flipH="1" flipV="1">
            <a:off x="9229045" y="5100108"/>
            <a:ext cx="6984" cy="3886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Conector recto 337"/>
          <p:cNvCxnSpPr/>
          <p:nvPr/>
        </p:nvCxnSpPr>
        <p:spPr>
          <a:xfrm flipH="1">
            <a:off x="9112572" y="5305471"/>
            <a:ext cx="100895" cy="3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Conector recto de flecha 338"/>
          <p:cNvCxnSpPr/>
          <p:nvPr/>
        </p:nvCxnSpPr>
        <p:spPr>
          <a:xfrm>
            <a:off x="10341463" y="5208373"/>
            <a:ext cx="81306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Conector recto de flecha 339"/>
          <p:cNvCxnSpPr/>
          <p:nvPr/>
        </p:nvCxnSpPr>
        <p:spPr>
          <a:xfrm>
            <a:off x="10351267" y="5523806"/>
            <a:ext cx="807080" cy="1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Conector recto 345"/>
          <p:cNvCxnSpPr/>
          <p:nvPr/>
        </p:nvCxnSpPr>
        <p:spPr>
          <a:xfrm flipH="1">
            <a:off x="9236029" y="5476426"/>
            <a:ext cx="104623" cy="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Rectángulo 346"/>
          <p:cNvSpPr/>
          <p:nvPr/>
        </p:nvSpPr>
        <p:spPr>
          <a:xfrm>
            <a:off x="9357800" y="5046598"/>
            <a:ext cx="977562" cy="33629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Mitocondrias: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Crestas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8" name="Rectángulo 347"/>
          <p:cNvSpPr/>
          <p:nvPr/>
        </p:nvSpPr>
        <p:spPr>
          <a:xfrm>
            <a:off x="9329648" y="5442168"/>
            <a:ext cx="1005713" cy="212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Peroxisomas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49" name="Conector recto 348"/>
          <p:cNvCxnSpPr/>
          <p:nvPr/>
        </p:nvCxnSpPr>
        <p:spPr>
          <a:xfrm flipH="1">
            <a:off x="9213467" y="5897069"/>
            <a:ext cx="104623" cy="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Conector recto 349"/>
          <p:cNvCxnSpPr/>
          <p:nvPr/>
        </p:nvCxnSpPr>
        <p:spPr>
          <a:xfrm flipH="1" flipV="1">
            <a:off x="9218934" y="5890446"/>
            <a:ext cx="6984" cy="3886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Conector recto 350"/>
          <p:cNvCxnSpPr/>
          <p:nvPr/>
        </p:nvCxnSpPr>
        <p:spPr>
          <a:xfrm flipH="1">
            <a:off x="9220973" y="6264930"/>
            <a:ext cx="104623" cy="9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Conector recto 351"/>
          <p:cNvCxnSpPr/>
          <p:nvPr/>
        </p:nvCxnSpPr>
        <p:spPr>
          <a:xfrm flipH="1">
            <a:off x="9123564" y="6084787"/>
            <a:ext cx="100895" cy="33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Rectángulo 352"/>
          <p:cNvSpPr/>
          <p:nvPr/>
        </p:nvSpPr>
        <p:spPr>
          <a:xfrm>
            <a:off x="9322873" y="5705334"/>
            <a:ext cx="1012490" cy="3676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Ribosomas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80 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4" name="Rectángulo 353"/>
          <p:cNvSpPr/>
          <p:nvPr/>
        </p:nvSpPr>
        <p:spPr>
          <a:xfrm>
            <a:off x="9331344" y="6213936"/>
            <a:ext cx="855136" cy="212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Inclusiones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5" name="Text Box 10"/>
          <p:cNvSpPr txBox="1">
            <a:spLocks noChangeArrowheads="1"/>
          </p:cNvSpPr>
          <p:nvPr/>
        </p:nvSpPr>
        <p:spPr bwMode="auto">
          <a:xfrm>
            <a:off x="10418204" y="5073205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6" name="Text Box 10"/>
          <p:cNvSpPr txBox="1">
            <a:spLocks noChangeArrowheads="1"/>
          </p:cNvSpPr>
          <p:nvPr/>
        </p:nvSpPr>
        <p:spPr bwMode="auto">
          <a:xfrm>
            <a:off x="10427418" y="5391407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7" name="Conector recto de flecha 356"/>
          <p:cNvCxnSpPr/>
          <p:nvPr/>
        </p:nvCxnSpPr>
        <p:spPr>
          <a:xfrm>
            <a:off x="10337075" y="5920429"/>
            <a:ext cx="82426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 Box 10"/>
          <p:cNvSpPr txBox="1">
            <a:spLocks noChangeArrowheads="1"/>
          </p:cNvSpPr>
          <p:nvPr/>
        </p:nvSpPr>
        <p:spPr bwMode="auto">
          <a:xfrm>
            <a:off x="10431704" y="5751512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59" name="Conector recto de flecha 358"/>
          <p:cNvCxnSpPr/>
          <p:nvPr/>
        </p:nvCxnSpPr>
        <p:spPr>
          <a:xfrm flipV="1">
            <a:off x="10177469" y="6305151"/>
            <a:ext cx="977062" cy="76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Text Box 10"/>
          <p:cNvSpPr txBox="1">
            <a:spLocks noChangeArrowheads="1"/>
          </p:cNvSpPr>
          <p:nvPr/>
        </p:nvSpPr>
        <p:spPr bwMode="auto">
          <a:xfrm>
            <a:off x="10368932" y="6186161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1" name="Text Box 29"/>
          <p:cNvSpPr txBox="1">
            <a:spLocks noChangeArrowheads="1"/>
          </p:cNvSpPr>
          <p:nvPr/>
        </p:nvSpPr>
        <p:spPr bwMode="auto">
          <a:xfrm>
            <a:off x="10369577" y="3248973"/>
            <a:ext cx="1636991" cy="3631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Sintesis</a:t>
            </a: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de proteínas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b="1" dirty="0" err="1" smtClean="0"/>
              <a:t>Glicosilación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2" name="Text Box 29"/>
          <p:cNvSpPr txBox="1">
            <a:spLocks noChangeArrowheads="1"/>
          </p:cNvSpPr>
          <p:nvPr/>
        </p:nvSpPr>
        <p:spPr bwMode="auto">
          <a:xfrm>
            <a:off x="10369577" y="3645755"/>
            <a:ext cx="1636991" cy="30783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Síntesis de lípidos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b="1" dirty="0" err="1" smtClean="0"/>
              <a:t>Detoxificación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3" name="Text Box 29"/>
          <p:cNvSpPr txBox="1">
            <a:spLocks noChangeArrowheads="1"/>
          </p:cNvSpPr>
          <p:nvPr/>
        </p:nvSpPr>
        <p:spPr bwMode="auto">
          <a:xfrm>
            <a:off x="10369577" y="4003032"/>
            <a:ext cx="1700504" cy="51868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Almacén y</a:t>
            </a:r>
            <a:r>
              <a:rPr kumimoji="0" lang="es-ES" altLang="es-ES" sz="11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distribución: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ES" altLang="es-ES" sz="1100" b="1" dirty="0" smtClean="0"/>
              <a:t>Secreción, </a:t>
            </a:r>
            <a:r>
              <a:rPr lang="es-ES" altLang="es-ES" sz="1100" b="1" dirty="0" err="1" smtClean="0"/>
              <a:t>glicocalix</a:t>
            </a:r>
            <a:r>
              <a:rPr lang="es-ES" altLang="es-ES" sz="1100" b="1" dirty="0" smtClean="0"/>
              <a:t> y pared, lisosomas, …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4" name="Text Box 29"/>
          <p:cNvSpPr txBox="1">
            <a:spLocks noChangeArrowheads="1"/>
          </p:cNvSpPr>
          <p:nvPr/>
        </p:nvSpPr>
        <p:spPr bwMode="auto">
          <a:xfrm>
            <a:off x="10627468" y="4539671"/>
            <a:ext cx="1442613" cy="18025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Auto y </a:t>
            </a:r>
            <a:r>
              <a:rPr lang="es-ES" altLang="es-ES" sz="1100" b="1" dirty="0" err="1"/>
              <a:t>H</a:t>
            </a:r>
            <a:r>
              <a:rPr lang="es-ES" altLang="es-ES" sz="1100" b="1" dirty="0" err="1" smtClean="0"/>
              <a:t>eterofagia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5" name="Text Box 29"/>
          <p:cNvSpPr txBox="1">
            <a:spLocks noChangeArrowheads="1"/>
          </p:cNvSpPr>
          <p:nvPr/>
        </p:nvSpPr>
        <p:spPr bwMode="auto">
          <a:xfrm>
            <a:off x="10417400" y="4781845"/>
            <a:ext cx="1636991" cy="21250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b="1" dirty="0" smtClean="0"/>
              <a:t>Digestiva o pulsátiles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66" name="Text Box 29"/>
          <p:cNvSpPr txBox="1">
            <a:spLocks noChangeArrowheads="1"/>
          </p:cNvSpPr>
          <p:nvPr/>
        </p:nvSpPr>
        <p:spPr bwMode="auto">
          <a:xfrm>
            <a:off x="11172756" y="5046598"/>
            <a:ext cx="881635" cy="336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Respiración celular</a:t>
            </a:r>
          </a:p>
        </p:txBody>
      </p:sp>
      <p:sp>
        <p:nvSpPr>
          <p:cNvPr id="367" name="Text Box 29"/>
          <p:cNvSpPr txBox="1">
            <a:spLocks noChangeArrowheads="1"/>
          </p:cNvSpPr>
          <p:nvPr/>
        </p:nvSpPr>
        <p:spPr bwMode="auto">
          <a:xfrm>
            <a:off x="11172756" y="5415220"/>
            <a:ext cx="881635" cy="336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Elimina H</a:t>
            </a:r>
            <a:r>
              <a:rPr lang="es-ES" altLang="es-ES" sz="900" b="1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s-ES" altLang="es-ES" sz="900" b="1" baseline="-25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(catalasa)</a:t>
            </a:r>
            <a:endParaRPr kumimoji="0" lang="es-ES" altLang="es-E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" name="Text Box 29"/>
          <p:cNvSpPr txBox="1">
            <a:spLocks noChangeArrowheads="1"/>
          </p:cNvSpPr>
          <p:nvPr/>
        </p:nvSpPr>
        <p:spPr bwMode="auto">
          <a:xfrm>
            <a:off x="11167562" y="5794917"/>
            <a:ext cx="881635" cy="336292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Traducción</a:t>
            </a:r>
          </a:p>
        </p:txBody>
      </p:sp>
      <p:sp>
        <p:nvSpPr>
          <p:cNvPr id="369" name="Text Box 29"/>
          <p:cNvSpPr txBox="1">
            <a:spLocks noChangeArrowheads="1"/>
          </p:cNvSpPr>
          <p:nvPr/>
        </p:nvSpPr>
        <p:spPr bwMode="auto">
          <a:xfrm>
            <a:off x="11167562" y="6197831"/>
            <a:ext cx="881635" cy="26013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Reserva</a:t>
            </a:r>
          </a:p>
        </p:txBody>
      </p:sp>
      <p:sp>
        <p:nvSpPr>
          <p:cNvPr id="378" name="Text Box 79"/>
          <p:cNvSpPr txBox="1">
            <a:spLocks noChangeArrowheads="1"/>
          </p:cNvSpPr>
          <p:nvPr/>
        </p:nvSpPr>
        <p:spPr bwMode="auto">
          <a:xfrm>
            <a:off x="5573223" y="4713920"/>
            <a:ext cx="981284" cy="261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9" name="Text Box 79"/>
          <p:cNvSpPr txBox="1">
            <a:spLocks noChangeArrowheads="1"/>
          </p:cNvSpPr>
          <p:nvPr/>
        </p:nvSpPr>
        <p:spPr bwMode="auto">
          <a:xfrm>
            <a:off x="6652774" y="4706899"/>
            <a:ext cx="745697" cy="2616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FUNCIÓN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0" name="Rectángulo 379"/>
          <p:cNvSpPr/>
          <p:nvPr/>
        </p:nvSpPr>
        <p:spPr>
          <a:xfrm>
            <a:off x="4002406" y="5342042"/>
            <a:ext cx="971232" cy="7130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Cloroplastos: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Triple </a:t>
            </a:r>
            <a:r>
              <a:rPr lang="es-ES" sz="9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</a:t>
            </a:r>
            <a:r>
              <a:rPr lang="es-ES" sz="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s-ES" sz="9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Tilacoides</a:t>
            </a:r>
            <a:endParaRPr lang="es-ES" sz="9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s-ES" sz="9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Estroma</a:t>
            </a:r>
          </a:p>
          <a:p>
            <a:pPr algn="ctr"/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11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1" name="Rectángulo 380"/>
          <p:cNvSpPr/>
          <p:nvPr/>
        </p:nvSpPr>
        <p:spPr>
          <a:xfrm>
            <a:off x="4006210" y="4461692"/>
            <a:ext cx="977562" cy="69208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Pared celular: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PII</a:t>
            </a:r>
          </a:p>
        </p:txBody>
      </p:sp>
      <p:sp>
        <p:nvSpPr>
          <p:cNvPr id="382" name="Rectángulo 381"/>
          <p:cNvSpPr/>
          <p:nvPr/>
        </p:nvSpPr>
        <p:spPr>
          <a:xfrm>
            <a:off x="4021959" y="6280681"/>
            <a:ext cx="977562" cy="38137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Vacuolas: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Grandes 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83" name="Conector recto 382"/>
          <p:cNvCxnSpPr/>
          <p:nvPr/>
        </p:nvCxnSpPr>
        <p:spPr>
          <a:xfrm>
            <a:off x="6335869" y="4963760"/>
            <a:ext cx="0" cy="14446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cto de flecha 383"/>
          <p:cNvCxnSpPr/>
          <p:nvPr/>
        </p:nvCxnSpPr>
        <p:spPr>
          <a:xfrm flipH="1">
            <a:off x="6124758" y="5257486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6" name="Rectángulo 385"/>
          <p:cNvSpPr/>
          <p:nvPr/>
        </p:nvSpPr>
        <p:spPr>
          <a:xfrm>
            <a:off x="5356500" y="5040178"/>
            <a:ext cx="783434" cy="48362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Envoltura (doble):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poros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7" name="Rectángulo 386"/>
          <p:cNvSpPr/>
          <p:nvPr/>
        </p:nvSpPr>
        <p:spPr>
          <a:xfrm>
            <a:off x="5352296" y="5582837"/>
            <a:ext cx="864569" cy="212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Nucleoplasma</a:t>
            </a:r>
            <a:endParaRPr lang="es-ES" sz="9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8" name="Rectángulo 387"/>
          <p:cNvSpPr/>
          <p:nvPr/>
        </p:nvSpPr>
        <p:spPr>
          <a:xfrm>
            <a:off x="5353331" y="5914755"/>
            <a:ext cx="783434" cy="212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Cromatina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9" name="Rectángulo 388"/>
          <p:cNvSpPr/>
          <p:nvPr/>
        </p:nvSpPr>
        <p:spPr>
          <a:xfrm>
            <a:off x="5341324" y="6197831"/>
            <a:ext cx="783434" cy="66016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Nucleolo</a:t>
            </a: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ADN + </a:t>
            </a:r>
            <a:r>
              <a:rPr lang="es-ES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ARNr</a:t>
            </a: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Proteínas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0" name="Conector recto de flecha 389"/>
          <p:cNvCxnSpPr/>
          <p:nvPr/>
        </p:nvCxnSpPr>
        <p:spPr>
          <a:xfrm flipH="1">
            <a:off x="6141594" y="6007870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Conector recto de flecha 390"/>
          <p:cNvCxnSpPr/>
          <p:nvPr/>
        </p:nvCxnSpPr>
        <p:spPr>
          <a:xfrm flipH="1">
            <a:off x="6133176" y="6396642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Text Box 79"/>
          <p:cNvSpPr txBox="1">
            <a:spLocks noChangeArrowheads="1"/>
          </p:cNvSpPr>
          <p:nvPr/>
        </p:nvSpPr>
        <p:spPr bwMode="auto">
          <a:xfrm>
            <a:off x="4372824" y="3950303"/>
            <a:ext cx="1028832" cy="4308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ESTRUCTURAS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exclusivas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4" name="Conector recto 393"/>
          <p:cNvCxnSpPr/>
          <p:nvPr/>
        </p:nvCxnSpPr>
        <p:spPr>
          <a:xfrm>
            <a:off x="5287459" y="2169313"/>
            <a:ext cx="7318" cy="7610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 Box 79"/>
          <p:cNvSpPr txBox="1">
            <a:spLocks noChangeArrowheads="1"/>
          </p:cNvSpPr>
          <p:nvPr/>
        </p:nvSpPr>
        <p:spPr bwMode="auto">
          <a:xfrm>
            <a:off x="4726090" y="2341856"/>
            <a:ext cx="1028832" cy="4308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ESTRUCTURAS</a:t>
            </a: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11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exclusivas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5" name="Rectángulo 394"/>
          <p:cNvSpPr/>
          <p:nvPr/>
        </p:nvSpPr>
        <p:spPr>
          <a:xfrm>
            <a:off x="5112686" y="1923464"/>
            <a:ext cx="783434" cy="2120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Centriolos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96" name="Conector recto de flecha 395"/>
          <p:cNvCxnSpPr>
            <a:stCxn id="395" idx="0"/>
          </p:cNvCxnSpPr>
          <p:nvPr/>
        </p:nvCxnSpPr>
        <p:spPr>
          <a:xfrm flipV="1">
            <a:off x="5504403" y="1263571"/>
            <a:ext cx="0" cy="6598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5222671" y="1461557"/>
            <a:ext cx="674688" cy="26161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98" name="Conector recto de flecha 397"/>
          <p:cNvCxnSpPr/>
          <p:nvPr/>
        </p:nvCxnSpPr>
        <p:spPr>
          <a:xfrm flipH="1">
            <a:off x="4971092" y="4793851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Conector recto de flecha 398"/>
          <p:cNvCxnSpPr/>
          <p:nvPr/>
        </p:nvCxnSpPr>
        <p:spPr>
          <a:xfrm flipH="1">
            <a:off x="4953370" y="5692388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Conector recto de flecha 399"/>
          <p:cNvCxnSpPr/>
          <p:nvPr/>
        </p:nvCxnSpPr>
        <p:spPr>
          <a:xfrm flipH="1">
            <a:off x="4995676" y="6386721"/>
            <a:ext cx="194275" cy="2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Conector recto de flecha 400"/>
          <p:cNvCxnSpPr/>
          <p:nvPr/>
        </p:nvCxnSpPr>
        <p:spPr>
          <a:xfrm flipH="1" flipV="1">
            <a:off x="3815320" y="4680900"/>
            <a:ext cx="217700" cy="10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Rectángulo 403"/>
          <p:cNvSpPr/>
          <p:nvPr/>
        </p:nvSpPr>
        <p:spPr>
          <a:xfrm>
            <a:off x="2937861" y="4495167"/>
            <a:ext cx="867542" cy="3815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 smtClean="0">
                <a:solidFill>
                  <a:schemeClr val="tx1"/>
                </a:solidFill>
              </a:rPr>
              <a:t>Sostén</a:t>
            </a:r>
          </a:p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 err="1" smtClean="0">
                <a:solidFill>
                  <a:schemeClr val="tx1"/>
                </a:solidFill>
              </a:rPr>
              <a:t>Antiósmosis</a:t>
            </a:r>
            <a:endParaRPr lang="es-ES" altLang="es-ES" sz="900" b="1" dirty="0">
              <a:solidFill>
                <a:schemeClr val="tx1"/>
              </a:solidFill>
            </a:endParaRPr>
          </a:p>
        </p:txBody>
      </p:sp>
      <p:cxnSp>
        <p:nvCxnSpPr>
          <p:cNvPr id="405" name="Conector recto de flecha 404"/>
          <p:cNvCxnSpPr/>
          <p:nvPr/>
        </p:nvCxnSpPr>
        <p:spPr>
          <a:xfrm flipH="1" flipV="1">
            <a:off x="3774605" y="5669413"/>
            <a:ext cx="217700" cy="10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6" name="Rectángulo 405"/>
          <p:cNvSpPr/>
          <p:nvPr/>
        </p:nvSpPr>
        <p:spPr>
          <a:xfrm>
            <a:off x="2878041" y="5485387"/>
            <a:ext cx="906267" cy="38154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900" b="1" dirty="0" smtClean="0">
                <a:solidFill>
                  <a:schemeClr val="tx1"/>
                </a:solidFill>
              </a:rPr>
              <a:t>FOTOSÍNTESIS</a:t>
            </a:r>
            <a:endParaRPr lang="es-ES" altLang="es-ES" sz="900" b="1" dirty="0">
              <a:solidFill>
                <a:schemeClr val="tx1"/>
              </a:solidFill>
            </a:endParaRPr>
          </a:p>
        </p:txBody>
      </p:sp>
      <p:sp>
        <p:nvSpPr>
          <p:cNvPr id="407" name="Rectángulo 406"/>
          <p:cNvSpPr/>
          <p:nvPr/>
        </p:nvSpPr>
        <p:spPr>
          <a:xfrm>
            <a:off x="2922213" y="6015778"/>
            <a:ext cx="867542" cy="6143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s-ES" altLang="es-ES" sz="900" b="1" dirty="0" smtClean="0">
              <a:solidFill>
                <a:schemeClr val="tx1"/>
              </a:solidFill>
            </a:endParaRPr>
          </a:p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 smtClean="0">
                <a:solidFill>
                  <a:schemeClr val="tx1"/>
                </a:solidFill>
              </a:rPr>
              <a:t>Agua (ósmosis)</a:t>
            </a:r>
          </a:p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 smtClean="0">
                <a:solidFill>
                  <a:schemeClr val="tx1"/>
                </a:solidFill>
              </a:rPr>
              <a:t>Reserva</a:t>
            </a:r>
          </a:p>
          <a:p>
            <a:pPr marL="87313" indent="-873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s-ES" altLang="es-ES" sz="900" b="1" dirty="0" smtClean="0">
                <a:solidFill>
                  <a:schemeClr val="tx1"/>
                </a:solidFill>
              </a:rPr>
              <a:t>Digestiva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sz="900" b="1" dirty="0">
              <a:solidFill>
                <a:schemeClr val="tx1"/>
              </a:solidFill>
            </a:endParaRPr>
          </a:p>
        </p:txBody>
      </p:sp>
      <p:cxnSp>
        <p:nvCxnSpPr>
          <p:cNvPr id="408" name="Conector recto de flecha 407"/>
          <p:cNvCxnSpPr/>
          <p:nvPr/>
        </p:nvCxnSpPr>
        <p:spPr>
          <a:xfrm flipH="1" flipV="1">
            <a:off x="3789007" y="6414702"/>
            <a:ext cx="217700" cy="10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" name="Rectángulo 412"/>
          <p:cNvSpPr/>
          <p:nvPr/>
        </p:nvSpPr>
        <p:spPr>
          <a:xfrm>
            <a:off x="4429759" y="184490"/>
            <a:ext cx="2124748" cy="3160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Teoría </a:t>
            </a:r>
            <a:r>
              <a:rPr lang="es-ES" sz="11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endosimbiótica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4" name="Text Box 10"/>
          <p:cNvSpPr txBox="1">
            <a:spLocks noChangeArrowheads="1"/>
          </p:cNvSpPr>
          <p:nvPr/>
        </p:nvSpPr>
        <p:spPr bwMode="auto">
          <a:xfrm>
            <a:off x="4614701" y="776481"/>
            <a:ext cx="603146" cy="23083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origen</a:t>
            </a:r>
            <a:r>
              <a:rPr kumimoji="0" lang="es-ES" altLang="es-E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s-ES" altLang="es-E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15" name="Conector recto de flecha 414"/>
          <p:cNvCxnSpPr/>
          <p:nvPr/>
        </p:nvCxnSpPr>
        <p:spPr>
          <a:xfrm>
            <a:off x="7582634" y="3094747"/>
            <a:ext cx="2318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6" name="Text Box 42"/>
          <p:cNvSpPr txBox="1">
            <a:spLocks noChangeArrowheads="1"/>
          </p:cNvSpPr>
          <p:nvPr/>
        </p:nvSpPr>
        <p:spPr bwMode="auto">
          <a:xfrm>
            <a:off x="6581472" y="5285787"/>
            <a:ext cx="869235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CONTROL CELULAR: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9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Replicación, transcripción</a:t>
            </a:r>
            <a:endParaRPr kumimoji="0" lang="es-ES" altLang="es-ES" sz="9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17" name="Conector recto de flecha 416"/>
          <p:cNvCxnSpPr/>
          <p:nvPr/>
        </p:nvCxnSpPr>
        <p:spPr>
          <a:xfrm>
            <a:off x="7011437" y="4959740"/>
            <a:ext cx="7947" cy="334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 recto de flecha 197"/>
          <p:cNvCxnSpPr/>
          <p:nvPr/>
        </p:nvCxnSpPr>
        <p:spPr>
          <a:xfrm flipV="1">
            <a:off x="6139934" y="6560118"/>
            <a:ext cx="45452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 Box 42"/>
          <p:cNvSpPr txBox="1">
            <a:spLocks noChangeArrowheads="1"/>
          </p:cNvSpPr>
          <p:nvPr/>
        </p:nvSpPr>
        <p:spPr bwMode="auto">
          <a:xfrm>
            <a:off x="6609635" y="6015726"/>
            <a:ext cx="869235" cy="64633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9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Elaboración de subunidades ribosómicas</a:t>
            </a:r>
          </a:p>
        </p:txBody>
      </p:sp>
      <p:sp>
        <p:nvSpPr>
          <p:cNvPr id="397" name="Rectángulo 396"/>
          <p:cNvSpPr/>
          <p:nvPr/>
        </p:nvSpPr>
        <p:spPr>
          <a:xfrm>
            <a:off x="5148298" y="715313"/>
            <a:ext cx="783434" cy="56039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7313" indent="-87313"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Mitosis</a:t>
            </a:r>
          </a:p>
          <a:p>
            <a:pPr marL="87313" indent="-87313">
              <a:buFont typeface="Arial" panose="020B0604020202020204" pitchFamily="34" charset="0"/>
              <a:buChar char="•"/>
            </a:pPr>
            <a:r>
              <a:rPr lang="es-ES" sz="11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Flagelos y cilios</a:t>
            </a:r>
            <a:endParaRPr lang="es-ES" sz="11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1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7" grpId="0" animBg="1"/>
      <p:bldP spid="43" grpId="0" animBg="1"/>
      <p:bldP spid="53" grpId="0" animBg="1"/>
      <p:bldP spid="54" grpId="0" animBg="1"/>
      <p:bldP spid="55" grpId="0" animBg="1"/>
      <p:bldP spid="56" grpId="0" animBg="1"/>
      <p:bldP spid="66" grpId="0" animBg="1"/>
      <p:bldP spid="67" grpId="0" animBg="1"/>
      <p:bldP spid="73" grpId="0" animBg="1"/>
      <p:bldP spid="76" grpId="0" animBg="1"/>
      <p:bldP spid="93" grpId="0" animBg="1"/>
      <p:bldP spid="100" grpId="0" animBg="1"/>
      <p:bldP spid="101" grpId="0" animBg="1"/>
      <p:bldP spid="106" grpId="0" animBg="1"/>
      <p:bldP spid="127" grpId="0" animBg="1"/>
      <p:bldP spid="215" grpId="0" animBg="1"/>
      <p:bldP spid="260" grpId="0" animBg="1"/>
      <p:bldP spid="68" grpId="0" animBg="1"/>
      <p:bldP spid="51" grpId="0" animBg="1"/>
      <p:bldP spid="125" grpId="0" animBg="1"/>
      <p:bldP spid="128" grpId="0" animBg="1"/>
      <p:bldP spid="120" grpId="0" animBg="1"/>
      <p:bldP spid="129" grpId="0" animBg="1"/>
      <p:bldP spid="137" grpId="0" animBg="1"/>
      <p:bldP spid="138" grpId="0" animBg="1"/>
      <p:bldP spid="144" grpId="0" animBg="1"/>
      <p:bldP spid="153" grpId="0" animBg="1"/>
      <p:bldP spid="158" grpId="0" animBg="1"/>
      <p:bldP spid="159" grpId="0" animBg="1"/>
      <p:bldP spid="174" grpId="0" animBg="1"/>
      <p:bldP spid="181" grpId="0" animBg="1"/>
      <p:bldP spid="183" grpId="0" animBg="1"/>
      <p:bldP spid="202" grpId="0" animBg="1"/>
      <p:bldP spid="203" grpId="0" animBg="1"/>
      <p:bldP spid="204" grpId="0" animBg="1"/>
      <p:bldP spid="220" grpId="0" animBg="1"/>
      <p:bldP spid="221" grpId="0" animBg="1"/>
      <p:bldP spid="289" grpId="0" animBg="1"/>
      <p:bldP spid="307" grpId="0" animBg="1"/>
      <p:bldP spid="308" grpId="0" animBg="1"/>
      <p:bldP spid="309" grpId="0" animBg="1"/>
      <p:bldP spid="312" grpId="0" animBg="1"/>
      <p:bldP spid="320" grpId="0" animBg="1"/>
      <p:bldP spid="328" grpId="0" animBg="1"/>
      <p:bldP spid="330" grpId="0" animBg="1"/>
      <p:bldP spid="347" grpId="0" animBg="1"/>
      <p:bldP spid="348" grpId="0" animBg="1"/>
      <p:bldP spid="353" grpId="0" animBg="1"/>
      <p:bldP spid="354" grpId="0" animBg="1"/>
      <p:bldP spid="355" grpId="0" animBg="1"/>
      <p:bldP spid="356" grpId="0" animBg="1"/>
      <p:bldP spid="358" grpId="0" animBg="1"/>
      <p:bldP spid="360" grpId="0" animBg="1"/>
      <p:bldP spid="361" grpId="0" animBg="1"/>
      <p:bldP spid="362" grpId="0" animBg="1"/>
      <p:bldP spid="363" grpId="0" animBg="1"/>
      <p:bldP spid="364" grpId="0" animBg="1"/>
      <p:bldP spid="365" grpId="0" animBg="1"/>
      <p:bldP spid="366" grpId="0" animBg="1"/>
      <p:bldP spid="367" grpId="0" animBg="1"/>
      <p:bldP spid="368" grpId="0" animBg="1"/>
      <p:bldP spid="369" grpId="0" animBg="1"/>
      <p:bldP spid="378" grpId="0" animBg="1"/>
      <p:bldP spid="379" grpId="0" animBg="1"/>
      <p:bldP spid="380" grpId="0" animBg="1"/>
      <p:bldP spid="381" grpId="0" animBg="1"/>
      <p:bldP spid="382" grpId="0" animBg="1"/>
      <p:bldP spid="386" grpId="0" animBg="1"/>
      <p:bldP spid="387" grpId="0" animBg="1"/>
      <p:bldP spid="388" grpId="0" animBg="1"/>
      <p:bldP spid="389" grpId="0" animBg="1"/>
      <p:bldP spid="392" grpId="0" animBg="1"/>
      <p:bldP spid="393" grpId="0" animBg="1"/>
      <p:bldP spid="395" grpId="0" animBg="1"/>
      <p:bldP spid="50" grpId="0" animBg="1"/>
      <p:bldP spid="404" grpId="0" animBg="1"/>
      <p:bldP spid="406" grpId="0" animBg="1"/>
      <p:bldP spid="407" grpId="0" animBg="1"/>
      <p:bldP spid="413" grpId="0" animBg="1"/>
      <p:bldP spid="414" grpId="0" animBg="1"/>
      <p:bldP spid="416" grpId="0" animBg="1"/>
      <p:bldP spid="205" grpId="0" animBg="1"/>
      <p:bldP spid="39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"/>
          <p:cNvSpPr>
            <a:spLocks noChangeArrowheads="1"/>
          </p:cNvSpPr>
          <p:nvPr/>
        </p:nvSpPr>
        <p:spPr bwMode="auto">
          <a:xfrm>
            <a:off x="304799" y="263615"/>
            <a:ext cx="5710237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Identifica las estructuras celulares que aparecen se</a:t>
            </a:r>
            <a:r>
              <a:rPr lang="es-ES" sz="2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ñ</a:t>
            </a:r>
            <a:r>
              <a:rPr lang="es-ES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aladas por las flechas en la figura  y comenta brevemente su funci</a:t>
            </a:r>
            <a:r>
              <a:rPr lang="es-ES" sz="2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ó</a:t>
            </a:r>
            <a:r>
              <a:rPr lang="es-ES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n biol</a:t>
            </a:r>
            <a:r>
              <a:rPr lang="es-ES" sz="2000" dirty="0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ó</a:t>
            </a:r>
            <a:r>
              <a:rPr lang="es-ES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gica</a:t>
            </a:r>
            <a:r>
              <a:rPr lang="es-ES" sz="2000" b="1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.</a:t>
            </a:r>
            <a:r>
              <a:rPr lang="es-ES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endParaRPr lang="en-GB" sz="2000" dirty="0">
              <a:solidFill>
                <a:srgbClr val="000000"/>
              </a:solidFill>
              <a:latin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81923" name="Imagen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5564" y="0"/>
            <a:ext cx="4262437" cy="30241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4" name="3 CuadroTexto"/>
          <p:cNvSpPr txBox="1">
            <a:spLocks noChangeArrowheads="1"/>
          </p:cNvSpPr>
          <p:nvPr/>
        </p:nvSpPr>
        <p:spPr bwMode="auto">
          <a:xfrm>
            <a:off x="631826" y="3024188"/>
            <a:ext cx="8964612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i="1" u="sng" dirty="0">
                <a:solidFill>
                  <a:srgbClr val="FF0000"/>
                </a:solidFill>
                <a:latin typeface="Arial" charset="0"/>
              </a:rPr>
              <a:t>A. </a:t>
            </a:r>
            <a:r>
              <a:rPr lang="es-ES" sz="1600" b="1" i="1" u="sng" dirty="0">
                <a:solidFill>
                  <a:srgbClr val="7030A0"/>
                </a:solidFill>
                <a:latin typeface="Arial" charset="0"/>
              </a:rPr>
              <a:t>NUCLEOLO</a:t>
            </a:r>
            <a:r>
              <a:rPr lang="es-ES" sz="1600" b="1" i="1" dirty="0">
                <a:solidFill>
                  <a:srgbClr val="FF0000"/>
                </a:solidFill>
                <a:latin typeface="Arial" charset="0"/>
              </a:rPr>
              <a:t>  (</a:t>
            </a: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 ARN y proteínas)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Síntesis de ARN 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ribosómico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 err="1" smtClean="0">
                <a:solidFill>
                  <a:srgbClr val="FF0000"/>
                </a:solidFill>
                <a:latin typeface="Arial" charset="0"/>
              </a:rPr>
              <a:t>Ensanblaje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 de proteínas y </a:t>
            </a:r>
            <a:r>
              <a:rPr lang="es-ES" sz="1600" i="1" dirty="0" err="1" smtClean="0">
                <a:solidFill>
                  <a:srgbClr val="FF0000"/>
                </a:solidFill>
                <a:latin typeface="Arial" charset="0"/>
              </a:rPr>
              <a:t>ARNr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 para construir las subunidades mayor y menor del ribosoma.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 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i="1" u="sng" dirty="0">
                <a:solidFill>
                  <a:srgbClr val="FF0000"/>
                </a:solidFill>
                <a:latin typeface="Arial" charset="0"/>
              </a:rPr>
              <a:t>B. </a:t>
            </a:r>
            <a:r>
              <a:rPr lang="es-ES" sz="1600" b="1" i="1" u="sng" dirty="0" smtClean="0">
                <a:solidFill>
                  <a:srgbClr val="7030A0"/>
                </a:solidFill>
                <a:latin typeface="Arial" charset="0"/>
              </a:rPr>
              <a:t>Retículo </a:t>
            </a:r>
            <a:r>
              <a:rPr lang="es-ES" sz="1600" b="1" i="1" u="sng" dirty="0" err="1" smtClean="0">
                <a:solidFill>
                  <a:srgbClr val="7030A0"/>
                </a:solidFill>
                <a:latin typeface="Arial" charset="0"/>
              </a:rPr>
              <a:t>endoplasmático</a:t>
            </a:r>
            <a:r>
              <a:rPr lang="es-ES" sz="1600" b="1" i="1" u="sng" dirty="0" smtClean="0">
                <a:solidFill>
                  <a:srgbClr val="7030A0"/>
                </a:solidFill>
                <a:latin typeface="Arial" charset="0"/>
              </a:rPr>
              <a:t> </a:t>
            </a:r>
            <a:r>
              <a:rPr lang="es-ES" sz="1600" b="1" i="1" u="sng" dirty="0" smtClean="0">
                <a:solidFill>
                  <a:srgbClr val="FF0000"/>
                </a:solidFill>
                <a:latin typeface="Arial" charset="0"/>
              </a:rPr>
              <a:t>rugoso</a:t>
            </a:r>
            <a:r>
              <a:rPr lang="es-ES" sz="1600" b="1" i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b="1" i="1" dirty="0">
                <a:solidFill>
                  <a:srgbClr val="FF0000"/>
                </a:solidFill>
                <a:latin typeface="Arial" charset="0"/>
              </a:rPr>
              <a:t>: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Almacén, </a:t>
            </a: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transporte y </a:t>
            </a:r>
            <a:r>
              <a:rPr lang="es-ES" sz="1600" i="1" dirty="0" err="1">
                <a:solidFill>
                  <a:srgbClr val="FF0000"/>
                </a:solidFill>
                <a:latin typeface="Arial" charset="0"/>
              </a:rPr>
              <a:t>glicosilación</a:t>
            </a: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 de proteínas.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 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i="1" u="sng" dirty="0">
                <a:solidFill>
                  <a:srgbClr val="FF0000"/>
                </a:solidFill>
                <a:latin typeface="Arial" charset="0"/>
              </a:rPr>
              <a:t>C. </a:t>
            </a:r>
            <a:r>
              <a:rPr lang="es-ES" sz="1600" b="1" i="1" u="sng" dirty="0">
                <a:solidFill>
                  <a:srgbClr val="7030A0"/>
                </a:solidFill>
                <a:latin typeface="Arial" charset="0"/>
              </a:rPr>
              <a:t>CROMATINA</a:t>
            </a:r>
            <a:r>
              <a:rPr lang="es-ES" sz="1600" b="1" i="1" dirty="0">
                <a:solidFill>
                  <a:srgbClr val="FF0000"/>
                </a:solidFill>
                <a:latin typeface="Arial" charset="0"/>
              </a:rPr>
              <a:t>: </a:t>
            </a:r>
            <a:r>
              <a:rPr lang="es-ES" sz="1600" b="1" i="1" dirty="0" smtClean="0">
                <a:solidFill>
                  <a:srgbClr val="FF0000"/>
                </a:solidFill>
                <a:latin typeface="Arial" charset="0"/>
              </a:rPr>
              <a:t>3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funciones: 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marL="628650" indent="-185738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	Proporcionar la información genética necesaria para la transcripción.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marL="628650" indent="-185738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	Conservar y transmitir la información genética contenida en el ADN</a:t>
            </a:r>
            <a:r>
              <a:rPr lang="es-ES" sz="1600" i="1" dirty="0" smtClean="0">
                <a:solidFill>
                  <a:srgbClr val="FF0000"/>
                </a:solidFill>
                <a:latin typeface="Arial" charset="0"/>
              </a:rPr>
              <a:t>. (Replicación)</a:t>
            </a:r>
            <a:endParaRPr lang="es-ES" sz="1600" i="1" dirty="0">
              <a:solidFill>
                <a:srgbClr val="FF0000"/>
              </a:solidFill>
              <a:latin typeface="Arial" charset="0"/>
            </a:endParaRPr>
          </a:p>
          <a:p>
            <a:pPr marL="628650" indent="-185738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q"/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	Regulación de la expresión genética.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 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b="1" i="1" u="sng" dirty="0">
                <a:solidFill>
                  <a:srgbClr val="FF0000"/>
                </a:solidFill>
                <a:latin typeface="Arial" charset="0"/>
              </a:rPr>
              <a:t>D. </a:t>
            </a:r>
            <a:r>
              <a:rPr lang="es-ES" sz="1600" b="1" i="1" u="sng" dirty="0">
                <a:solidFill>
                  <a:srgbClr val="7030A0"/>
                </a:solidFill>
                <a:latin typeface="Arial" charset="0"/>
              </a:rPr>
              <a:t>RIBOSOMA</a:t>
            </a:r>
            <a:r>
              <a:rPr lang="es-ES" sz="1600" b="1" i="1" dirty="0">
                <a:solidFill>
                  <a:srgbClr val="7030A0"/>
                </a:solidFill>
                <a:latin typeface="Arial" charset="0"/>
              </a:rPr>
              <a:t>:</a:t>
            </a:r>
            <a:endParaRPr lang="en-GB" sz="1600" i="1" dirty="0">
              <a:solidFill>
                <a:srgbClr val="7030A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Realiza la síntesis de proteínas, mediante la traducción del </a:t>
            </a:r>
            <a:r>
              <a:rPr lang="es-ES" sz="1600" i="1" dirty="0" err="1">
                <a:solidFill>
                  <a:srgbClr val="FF0000"/>
                </a:solidFill>
                <a:latin typeface="Arial" charset="0"/>
              </a:rPr>
              <a:t>ARNm</a:t>
            </a:r>
            <a:r>
              <a:rPr lang="es-ES" sz="1600" i="1" dirty="0">
                <a:solidFill>
                  <a:srgbClr val="FF0000"/>
                </a:solidFill>
                <a:latin typeface="Arial" charset="0"/>
              </a:rPr>
              <a:t>.</a:t>
            </a:r>
            <a:endParaRPr lang="en-GB" sz="1600" i="1" dirty="0">
              <a:solidFill>
                <a:srgbClr val="FF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i="1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7" name="Picture 16" descr="cromatin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48295" y="5159007"/>
            <a:ext cx="1778146" cy="1511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952" name="Rectangle 23"/>
          <p:cNvSpPr>
            <a:spLocks noChangeArrowheads="1"/>
          </p:cNvSpPr>
          <p:nvPr/>
        </p:nvSpPr>
        <p:spPr bwMode="auto">
          <a:xfrm>
            <a:off x="2855913" y="4581525"/>
            <a:ext cx="9144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0" y="4849816"/>
            <a:ext cx="2722707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Estructura 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terciaria del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ADN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(niveles de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condensación)</a:t>
            </a:r>
          </a:p>
        </p:txBody>
      </p:sp>
      <p:pic>
        <p:nvPicPr>
          <p:cNvPr id="150542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716" y="1480005"/>
            <a:ext cx="291465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 txBox="1">
            <a:spLocks/>
          </p:cNvSpPr>
          <p:nvPr/>
        </p:nvSpPr>
        <p:spPr bwMode="auto">
          <a:xfrm>
            <a:off x="133782" y="122995"/>
            <a:ext cx="11559453" cy="1410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Representa mediante un dibujo claro los distintos niveles estructurales que puede presentar la cromatina, partiendo de la unidad estructural básica (</a:t>
            </a:r>
            <a:r>
              <a:rPr lang="es-ES_tradnl" sz="2000" dirty="0" err="1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nucleosoma</a:t>
            </a:r>
            <a:r>
              <a:rPr lang="es-ES_tradnl" sz="20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hasta el estado de máxima compactación. Indica en cada caso en qué etapa del ciclo celular se presenta cada nivel estructural representado en tu dibujo.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25466" y="1480005"/>
            <a:ext cx="780097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6"/>
          <p:cNvPicPr>
            <a:picLocks noChangeAspect="1" noChangeArrowheads="1"/>
          </p:cNvPicPr>
          <p:nvPr/>
        </p:nvPicPr>
        <p:blipFill>
          <a:blip r:embed="rId6" cstate="print"/>
          <a:srcRect l="11583" t="14247" r="14038" b="8267"/>
          <a:stretch>
            <a:fillRect/>
          </a:stretch>
        </p:blipFill>
        <p:spPr bwMode="auto">
          <a:xfrm>
            <a:off x="6774874" y="4883784"/>
            <a:ext cx="1963160" cy="178689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1509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7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5" name="Picture 19" descr="cromosom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5864" y="3284539"/>
            <a:ext cx="2854325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6" name="Rectangle 20"/>
          <p:cNvSpPr>
            <a:spLocks noGrp="1" noChangeArrowheads="1"/>
          </p:cNvSpPr>
          <p:nvPr>
            <p:ph type="title" idx="4294967295"/>
          </p:nvPr>
        </p:nvSpPr>
        <p:spPr>
          <a:xfrm>
            <a:off x="4872038" y="549276"/>
            <a:ext cx="2303462" cy="1223963"/>
          </a:xfrm>
        </p:spPr>
        <p:txBody>
          <a:bodyPr/>
          <a:lstStyle/>
          <a:p>
            <a:pPr eaLnBrk="1" hangingPunct="1">
              <a:defRPr/>
            </a:pPr>
            <a:r>
              <a:rPr lang="es-ES_tradnl" sz="24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Núcleo</a:t>
            </a:r>
            <a:br>
              <a:rPr lang="es-ES_tradnl" sz="24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lang="es-ES_tradnl" sz="24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interfásico</a:t>
            </a:r>
            <a:br>
              <a:rPr lang="es-ES_tradnl" sz="24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</a:br>
            <a:r>
              <a:rPr lang="es-ES_tradnl" sz="2400" b="1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(cromatina)</a:t>
            </a:r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 flipV="1">
            <a:off x="4224339" y="1214439"/>
            <a:ext cx="585787" cy="198437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2952" name="Rectangle 23"/>
          <p:cNvSpPr>
            <a:spLocks noChangeArrowheads="1"/>
          </p:cNvSpPr>
          <p:nvPr/>
        </p:nvSpPr>
        <p:spPr bwMode="auto">
          <a:xfrm>
            <a:off x="2855913" y="4581525"/>
            <a:ext cx="914400" cy="914400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82" name="Line 26"/>
          <p:cNvSpPr>
            <a:spLocks noChangeShapeType="1"/>
          </p:cNvSpPr>
          <p:nvPr/>
        </p:nvSpPr>
        <p:spPr bwMode="auto">
          <a:xfrm>
            <a:off x="4224338" y="5516563"/>
            <a:ext cx="576262" cy="0"/>
          </a:xfrm>
          <a:prstGeom prst="line">
            <a:avLst/>
          </a:prstGeom>
          <a:noFill/>
          <a:ln w="41275">
            <a:solidFill>
              <a:schemeClr val="folHlink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727575" y="5157788"/>
            <a:ext cx="2160588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 b="1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Núcleo</a:t>
            </a:r>
            <a:br>
              <a:rPr lang="es-ES_tradnl" sz="2400" b="1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metafásico</a:t>
            </a:r>
            <a:br>
              <a:rPr lang="es-ES_tradnl" sz="2400" b="1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(cromosomas)</a:t>
            </a:r>
          </a:p>
        </p:txBody>
      </p:sp>
      <p:sp>
        <p:nvSpPr>
          <p:cNvPr id="19484" name="Line 28"/>
          <p:cNvSpPr>
            <a:spLocks noChangeShapeType="1"/>
          </p:cNvSpPr>
          <p:nvPr/>
        </p:nvSpPr>
        <p:spPr bwMode="auto">
          <a:xfrm>
            <a:off x="6600826" y="5516563"/>
            <a:ext cx="790575" cy="0"/>
          </a:xfrm>
          <a:prstGeom prst="line">
            <a:avLst/>
          </a:prstGeom>
          <a:noFill/>
          <a:ln w="41275">
            <a:solidFill>
              <a:schemeClr val="folHlink"/>
            </a:solidFill>
            <a:round/>
            <a:headEnd/>
            <a:tailEnd type="stealth" w="lg" len="lg"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6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900" y="1387792"/>
            <a:ext cx="2457450" cy="5286375"/>
          </a:xfrm>
          <a:prstGeom prst="rect">
            <a:avLst/>
          </a:prstGeom>
        </p:spPr>
      </p:pic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3648075" y="2420939"/>
            <a:ext cx="44640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Estructura 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terciaria del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ADN</a:t>
            </a:r>
            <a:b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(niveles de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_tradnl" sz="2400" b="1" dirty="0">
                <a:solidFill>
                  <a:srgbClr val="704404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condensación)</a:t>
            </a:r>
          </a:p>
        </p:txBody>
      </p:sp>
      <p:sp>
        <p:nvSpPr>
          <p:cNvPr id="2" name="1 Título"/>
          <p:cNvSpPr txBox="1">
            <a:spLocks/>
          </p:cNvSpPr>
          <p:nvPr/>
        </p:nvSpPr>
        <p:spPr bwMode="auto">
          <a:xfrm>
            <a:off x="6960611" y="228603"/>
            <a:ext cx="51117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Representa mediante un dibujo claro los distintos niveles estructurales que puede presentar la cromatina, partiendo de la unidad estructural básica (</a:t>
            </a:r>
            <a:r>
              <a:rPr lang="es-ES_tradnl" sz="2000" dirty="0" err="1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nucleosoma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) hasta el estado de máxima compactación. Indica en cada caso en qué etapa del ciclo celular se presenta cada nivel estructural representado en tu dibujo.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1738313" y="534036"/>
            <a:ext cx="2520950" cy="3687128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1738313" y="4279423"/>
            <a:ext cx="2520950" cy="2394744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5D40B"/>
            </a:solidFill>
            <a:miter lim="800000"/>
            <a:headEnd/>
            <a:tailEnd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_tradnl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865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9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9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6" grpId="0"/>
      <p:bldP spid="19478" grpId="0" animBg="1"/>
      <p:bldP spid="19482" grpId="0" animBg="1"/>
      <p:bldP spid="19483" grpId="0"/>
      <p:bldP spid="19484" grpId="0" animBg="1"/>
      <p:bldP spid="19487" grpId="0"/>
      <p:bldP spid="2" grpId="0"/>
      <p:bldP spid="19477" grpId="0" animBg="1"/>
      <p:bldP spid="194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1 Título"/>
          <p:cNvSpPr>
            <a:spLocks noGrp="1"/>
          </p:cNvSpPr>
          <p:nvPr>
            <p:ph type="title"/>
          </p:nvPr>
        </p:nvSpPr>
        <p:spPr>
          <a:xfrm>
            <a:off x="568036" y="214314"/>
            <a:ext cx="11194473" cy="1500187"/>
          </a:xfrm>
        </p:spPr>
        <p:txBody>
          <a:bodyPr/>
          <a:lstStyle/>
          <a:p>
            <a:r>
              <a:rPr lang="es-ES" sz="2800" dirty="0"/>
              <a:t>Desarrolle un texto coherente de no más de </a:t>
            </a:r>
            <a:r>
              <a:rPr lang="es-ES" sz="2800" dirty="0" smtClean="0"/>
              <a:t>12 </a:t>
            </a:r>
            <a:r>
              <a:rPr lang="es-ES" sz="2800" dirty="0"/>
              <a:t>líneas donde se relacionen los siguientes conceptos: bicapa lipídica, transporte activo y proteína de membrana.</a:t>
            </a:r>
          </a:p>
        </p:txBody>
      </p:sp>
      <p:sp>
        <p:nvSpPr>
          <p:cNvPr id="3" name="2 CuadroTexto"/>
          <p:cNvSpPr txBox="1">
            <a:spLocks noChangeArrowheads="1"/>
          </p:cNvSpPr>
          <p:nvPr/>
        </p:nvSpPr>
        <p:spPr bwMode="auto">
          <a:xfrm>
            <a:off x="700088" y="2000251"/>
            <a:ext cx="10577512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La membrana  plasmática lleva a cabo el transporte de sustancias de forma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selectiva, 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ya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que,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en función de la naturaleza y tamaño de las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sustancias,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que entran o salen de la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célula,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es necesaria la intervención de diferentes componentes  de membrana. Las sustancias de naturaleza polar y de cierto tamaño no pueden atravesar directamente </a:t>
            </a:r>
            <a:r>
              <a:rPr lang="es-ES" sz="2000" b="1" i="1" u="sng" dirty="0">
                <a:solidFill>
                  <a:srgbClr val="7030A0"/>
                </a:solidFill>
                <a:latin typeface="Arial" charset="0"/>
              </a:rPr>
              <a:t>la bicapa </a:t>
            </a:r>
            <a:r>
              <a:rPr lang="es-ES" sz="2000" b="1" i="1" u="sng" dirty="0" smtClean="0">
                <a:solidFill>
                  <a:srgbClr val="7030A0"/>
                </a:solidFill>
                <a:latin typeface="Arial" charset="0"/>
              </a:rPr>
              <a:t>lipídica,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de modo que recurren a la participación de </a:t>
            </a:r>
            <a:r>
              <a:rPr lang="es-ES" sz="2000" b="1" i="1" u="sng" dirty="0">
                <a:solidFill>
                  <a:srgbClr val="7030A0"/>
                </a:solidFill>
                <a:latin typeface="Arial" charset="0"/>
              </a:rPr>
              <a:t>proteínas de </a:t>
            </a:r>
            <a:r>
              <a:rPr lang="es-ES" sz="2000" b="1" i="1" u="sng" dirty="0" smtClean="0">
                <a:solidFill>
                  <a:srgbClr val="7030A0"/>
                </a:solidFill>
                <a:latin typeface="Arial" charset="0"/>
              </a:rPr>
              <a:t>membrana,</a:t>
            </a:r>
            <a:r>
              <a:rPr lang="es-ES" sz="2000" b="1" i="1" dirty="0" smtClean="0">
                <a:solidFill>
                  <a:srgbClr val="7030A0"/>
                </a:solidFill>
                <a:latin typeface="Arial" charset="0"/>
              </a:rPr>
              <a:t>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que, o bien delimitan poros llenos de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agua,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donde estas sustancias se disuelve y atraviesan la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membrana,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o bien actúan como transportadoras. Cuando este transporte se realiza contra gradiente químico y/o eléctrico, es necesario consumir energía para conseguirlo, llevando a cabo un </a:t>
            </a:r>
            <a:r>
              <a:rPr lang="es-ES" sz="2000" b="1" i="1" u="sng" dirty="0">
                <a:solidFill>
                  <a:srgbClr val="7030A0"/>
                </a:solidFill>
                <a:latin typeface="Arial" charset="0"/>
              </a:rPr>
              <a:t>transporte activo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de sustancias. El más conocido de todos es el realizado por la bomba proteica de </a:t>
            </a:r>
            <a:r>
              <a:rPr lang="es-ES" sz="2000" i="1" dirty="0" err="1">
                <a:solidFill>
                  <a:srgbClr val="FF0000"/>
                </a:solidFill>
                <a:latin typeface="Arial" charset="0"/>
              </a:rPr>
              <a:t>Na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+ / K+ . Se encuentra en la membrana plasmática y bombea 3 </a:t>
            </a:r>
            <a:r>
              <a:rPr lang="es-ES" sz="2000" i="1" dirty="0" err="1">
                <a:solidFill>
                  <a:srgbClr val="FF0000"/>
                </a:solidFill>
                <a:latin typeface="Arial" charset="0"/>
              </a:rPr>
              <a:t>Na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+ hacia el exterior y 2 de K+  hacia el </a:t>
            </a:r>
            <a:r>
              <a:rPr lang="es-ES" sz="2000" i="1" dirty="0" err="1">
                <a:solidFill>
                  <a:srgbClr val="FF0000"/>
                </a:solidFill>
                <a:latin typeface="Arial" charset="0"/>
              </a:rPr>
              <a:t>citosol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.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Este tipo de transporte, interviene, también, en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los procesos que permiten equilibrar la cantidad de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agua (osmóticos),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el pH, y ciertos mecanismos de transporte de nutrientes y desechos.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En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caso contrario los distintos mecanismos responden a un modelo de difusión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o transporte pasivo.</a:t>
            </a:r>
            <a:endParaRPr lang="es-ES" sz="2000" b="1" i="1" u="sng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0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1 Título"/>
          <p:cNvSpPr>
            <a:spLocks noGrp="1"/>
          </p:cNvSpPr>
          <p:nvPr>
            <p:ph type="title"/>
          </p:nvPr>
        </p:nvSpPr>
        <p:spPr>
          <a:xfrm>
            <a:off x="498764" y="214314"/>
            <a:ext cx="11097491" cy="1500187"/>
          </a:xfrm>
        </p:spPr>
        <p:txBody>
          <a:bodyPr/>
          <a:lstStyle/>
          <a:p>
            <a:r>
              <a:rPr lang="es-ES" sz="2800" dirty="0"/>
              <a:t>Desarrolle un texto coherente de no más de </a:t>
            </a:r>
            <a:r>
              <a:rPr lang="es-ES" sz="2800" dirty="0" smtClean="0"/>
              <a:t>12 </a:t>
            </a:r>
            <a:r>
              <a:rPr lang="es-ES" sz="2800" dirty="0"/>
              <a:t>líneas donde se relacionen los siguientes conceptos: Núcleo, Lisosoma, ribosoma, R. </a:t>
            </a:r>
            <a:r>
              <a:rPr lang="es-ES" sz="2800" dirty="0" err="1"/>
              <a:t>endoplasmático</a:t>
            </a:r>
            <a:r>
              <a:rPr lang="es-ES" sz="2800" dirty="0"/>
              <a:t>, mitocondria y aparato de Golgi.</a:t>
            </a:r>
          </a:p>
        </p:txBody>
      </p:sp>
      <p:sp>
        <p:nvSpPr>
          <p:cNvPr id="3" name="2 CuadroTexto"/>
          <p:cNvSpPr txBox="1">
            <a:spLocks noChangeArrowheads="1"/>
          </p:cNvSpPr>
          <p:nvPr/>
        </p:nvSpPr>
        <p:spPr bwMode="auto">
          <a:xfrm>
            <a:off x="498764" y="2000250"/>
            <a:ext cx="10931236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2000" b="1" i="1" dirty="0">
                <a:solidFill>
                  <a:srgbClr val="FF0000"/>
                </a:solidFill>
                <a:latin typeface="Arial" charset="0"/>
              </a:rPr>
              <a:t>El </a:t>
            </a:r>
            <a:r>
              <a:rPr lang="es-ES" sz="2000" b="1" i="1" dirty="0">
                <a:solidFill>
                  <a:srgbClr val="7030A0"/>
                </a:solidFill>
                <a:latin typeface="Arial" charset="0"/>
              </a:rPr>
              <a:t>núcleo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 envía las instrucciones contenidas en el ADN a través de un intermediario , el ARN mensajero. En los </a:t>
            </a:r>
            <a:r>
              <a:rPr lang="es-ES" sz="2000" b="1" i="1" dirty="0">
                <a:solidFill>
                  <a:srgbClr val="7030A0"/>
                </a:solidFill>
                <a:latin typeface="Arial" charset="0"/>
              </a:rPr>
              <a:t>ribosomas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 son leídas dichas instrucciones y sintetizadas las proteínas correspondientes, utilizando para ello los aminoácidos obtenidos en la digestión de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celular. La digestión se lleva a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cabo en los </a:t>
            </a:r>
            <a:r>
              <a:rPr lang="es-ES" sz="2000" b="1" i="1" dirty="0" smtClean="0">
                <a:solidFill>
                  <a:srgbClr val="7030A0"/>
                </a:solidFill>
                <a:latin typeface="Arial" charset="0"/>
              </a:rPr>
              <a:t>lisosomas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. La energía, necesaria para la síntesis de proteínas,  es producida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en las </a:t>
            </a:r>
            <a:r>
              <a:rPr lang="es-ES" sz="2000" b="1" i="1" dirty="0" smtClean="0">
                <a:solidFill>
                  <a:srgbClr val="7030A0"/>
                </a:solidFill>
                <a:latin typeface="Arial" charset="0"/>
              </a:rPr>
              <a:t>mitocondrias,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a partir de la respiración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celular,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y en forma de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ATP principalmente.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Las proteínas sintetizadas viajan por el </a:t>
            </a:r>
            <a:r>
              <a:rPr lang="es-ES" sz="2000" b="1" i="1" dirty="0">
                <a:solidFill>
                  <a:srgbClr val="7030A0"/>
                </a:solidFill>
                <a:latin typeface="Arial" charset="0"/>
              </a:rPr>
              <a:t>retículo </a:t>
            </a:r>
            <a:r>
              <a:rPr lang="es-ES" sz="2000" b="1" i="1" dirty="0" err="1" smtClean="0">
                <a:solidFill>
                  <a:srgbClr val="7030A0"/>
                </a:solidFill>
                <a:latin typeface="Arial" charset="0"/>
              </a:rPr>
              <a:t>endoplasmático</a:t>
            </a:r>
            <a:r>
              <a:rPr lang="es-ES" sz="2000" b="1" i="1" dirty="0" smtClean="0">
                <a:solidFill>
                  <a:srgbClr val="000000"/>
                </a:solidFill>
                <a:latin typeface="Arial" charset="0"/>
              </a:rPr>
              <a:t>,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donde son , en ocasiones, </a:t>
            </a:r>
            <a:r>
              <a:rPr lang="es-ES" sz="2000" i="1" dirty="0" err="1" smtClean="0">
                <a:solidFill>
                  <a:srgbClr val="FF0000"/>
                </a:solidFill>
                <a:latin typeface="Arial" charset="0"/>
              </a:rPr>
              <a:t>glicosiladas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. Más tarde, son modificadas, almacenadas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y distribuidas dentro o fuera de la </a:t>
            </a:r>
            <a:r>
              <a:rPr lang="es-ES" sz="2000" i="1" dirty="0" smtClean="0">
                <a:solidFill>
                  <a:srgbClr val="FF0000"/>
                </a:solidFill>
                <a:latin typeface="Arial" charset="0"/>
              </a:rPr>
              <a:t>célula, </a:t>
            </a:r>
            <a:r>
              <a:rPr lang="es-ES" sz="2000" i="1" dirty="0">
                <a:solidFill>
                  <a:srgbClr val="FF0000"/>
                </a:solidFill>
                <a:latin typeface="Arial" charset="0"/>
              </a:rPr>
              <a:t>por medio de vesículas de secreción producidas en el </a:t>
            </a:r>
            <a:r>
              <a:rPr lang="es-ES" sz="2000" b="1" i="1" dirty="0">
                <a:solidFill>
                  <a:srgbClr val="7030A0"/>
                </a:solidFill>
                <a:latin typeface="Arial" charset="0"/>
              </a:rPr>
              <a:t>aparato de Golgi.</a:t>
            </a:r>
            <a:endParaRPr lang="es-ES" sz="2000" b="1" i="1" u="sng" dirty="0">
              <a:solidFill>
                <a:srgbClr val="7030A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1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385764" y="257979"/>
            <a:ext cx="84089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71. Escriba un texto coherente de no más de </a:t>
            </a:r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líneas en el que se relacionen los siguientes conceptos referentes a un determinado fenómeno biológico. 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Membrana celular, equilibrio electrolítico, transporte activo, ATP.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s-E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Equilibrio 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electrolítico = a equilibrio de iones a ambos lados de membrana  =  gradiente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eléctricoquímico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E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5" descr="tactivo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94750" y="400854"/>
            <a:ext cx="3292475" cy="1331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ángulo 6"/>
          <p:cNvSpPr/>
          <p:nvPr/>
        </p:nvSpPr>
        <p:spPr>
          <a:xfrm>
            <a:off x="385764" y="2339846"/>
            <a:ext cx="1148714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el mantenimiento de los gradientes de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b="1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membrana celular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característicos,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que colocan a dicha membrana en una situación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metaestable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(estabilidad forzada), se necesita la participación de bombas proteicas, que, por </a:t>
            </a:r>
            <a:r>
              <a:rPr lang="es-ES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transporte activo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(contra gradiente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electroquímico), mantienen el </a:t>
            </a:r>
            <a:r>
              <a:rPr lang="es-ES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equilibrio electrolítico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ciertos iones como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K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Ca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Mg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Cl,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iones fosfato, etc. Este tipo de transporte,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realizado contra gradiente, a diferencia de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procesos pasivos de difusión, necesita consumo de </a:t>
            </a:r>
            <a:r>
              <a:rPr lang="es-ES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ATP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El más conocido de todos es el realizado por la bomba proteica de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Se encuentra en la membrana plasmática y bombea 3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hacia el exterior y 2 de K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hacia el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citosol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Esta bomba resulta especialmente importante en la transmisión del impulso nervioso a través de los axones de las neuronas, o en lo mecanismos de excitabilidad celular. Procesos similares permiten a los lisosomas mantener </a:t>
            </a:r>
            <a:r>
              <a:rPr lang="es-ES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pHs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bajos a partir de la intervención de bombas de protones (H</a:t>
            </a:r>
            <a:r>
              <a:rPr lang="es-ES" i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equilibrio </a:t>
            </a:r>
            <a:r>
              <a:rPr lang="es-ES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electrolítico es importante , también, en los procesos que permiten equilibrar </a:t>
            </a:r>
            <a:r>
              <a:rPr lang="es-E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cantidad de agua, el pH, y ciertos mecanismos de transporte de nutrientes y desechos. </a:t>
            </a:r>
            <a:endParaRPr lang="es-ES" i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96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85750" y="197346"/>
            <a:ext cx="115014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77.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sep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2016. Desarrolle un texto coherente de no más de 10 líneas, referentes a un fenómeno biológico en el que se relacionen los siguientes conceptos referentes a un determinado fenómeno/estructura biológica: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cromatina,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nucleosoma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, histona, fibra 30 </a:t>
            </a:r>
            <a:r>
              <a:rPr lang="es-ES" b="1" dirty="0" err="1"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 (solenoide</a:t>
            </a:r>
            <a:r>
              <a:rPr lang="es-ES" b="1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s-E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85749" y="1414105"/>
            <a:ext cx="1135675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ADN o material genético se encuentra en el núcleo empaquetado a través de un complejo sistema de plegamiento en el que intervienen diferentes proteínas llamadas </a:t>
            </a:r>
            <a:r>
              <a:rPr lang="es-ES" sz="20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Histonas</a:t>
            </a:r>
            <a:r>
              <a:rPr lang="es-ES" sz="20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s-ES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octómero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formado por 8 histonas (H1A, H1B, H3, H4) x 2, interacciona con 2 vueltas de la molécula de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ADN,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dando lugar a la unidad conocida como </a:t>
            </a:r>
            <a:r>
              <a:rPr lang="es-ES" sz="2000" b="1" i="1" dirty="0" err="1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nucleosoma</a:t>
            </a:r>
            <a:r>
              <a:rPr lang="es-ES" sz="2000" b="1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Estos se mantienen unidos a través de ADN </a:t>
            </a:r>
            <a:r>
              <a:rPr lang="es-ES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internucleosómico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originando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fibra </a:t>
            </a:r>
            <a:r>
              <a:rPr lang="es-ES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nucleosómica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(10 </a:t>
            </a:r>
            <a:r>
              <a:rPr lang="es-ES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grosor)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collar de perlas que se acorta y engrosa gracias a la intervención de una quinta histona, la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H1,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adoptando un nivel superior conocido fibra </a:t>
            </a:r>
            <a:r>
              <a:rPr lang="es-ES" sz="200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cromatínica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s-ES" sz="20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fibra de 30 </a:t>
            </a:r>
            <a:r>
              <a:rPr lang="es-ES" sz="2000" b="1" i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nm</a:t>
            </a:r>
            <a:r>
              <a:rPr lang="es-ES" sz="20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(solenoide).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siguiente nivel de plegamiento dará lugar a los bucles radiales que determinan la aparición de la </a:t>
            </a:r>
            <a:r>
              <a:rPr lang="es-ES" sz="2000" b="1" i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cromatina,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o menos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condensada,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función del grado de plegamiento de estos bucles.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 grado de condensación determina la aparición de los distintos tipos de cromatina: heterocromatina , muy condensada , imposible de transcribir, o </a:t>
            </a:r>
            <a:r>
              <a:rPr lang="es-ES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eucromatina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más difusa y susceptible de ser transcrita, gracias a la intervención de las RNA-Polimerasas.</a:t>
            </a:r>
            <a:endParaRPr lang="es-ES" sz="2000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Durante la mitosis, la cromatina 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alcanza su máximo grado de condensación. Para ello participan proteínas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ES" sz="2000" i="1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histónicas</a:t>
            </a:r>
            <a:r>
              <a:rPr lang="es-ES" sz="2000" i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20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dando lugar a los cromosomas. </a:t>
            </a:r>
          </a:p>
        </p:txBody>
      </p:sp>
    </p:spTree>
    <p:extLst>
      <p:ext uri="{BB962C8B-B14F-4D97-AF65-F5344CB8AC3E}">
        <p14:creationId xmlns:p14="http://schemas.microsoft.com/office/powerpoint/2010/main" val="19073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0558" y="211668"/>
            <a:ext cx="58255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I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ndica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en cada caso en que parte de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una célula procariota y una eucariota donde tienen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lugar los siguientes procesos</a:t>
            </a:r>
            <a:r>
              <a:rPr lang="es-ES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330558" y="8838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08940" algn="l"/>
              </a:tabLst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replicación del material genético</a:t>
            </a:r>
            <a:endParaRPr lang="es-E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08940" algn="l"/>
              </a:tabLst>
            </a:pP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trascripción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del material genético</a:t>
            </a:r>
            <a:endParaRPr lang="es-E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08940" algn="l"/>
              </a:tabLst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traducción de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m-RNA</a:t>
            </a:r>
          </a:p>
          <a:p>
            <a:pPr marL="342900" lvl="0" indent="-342900">
              <a:spcAft>
                <a:spcPts val="0"/>
              </a:spcAft>
              <a:buFont typeface="+mj-lt"/>
              <a:buAutoNum type="alphaLcParenR"/>
              <a:tabLst>
                <a:tab pos="408940" algn="l"/>
              </a:tabLst>
            </a:pP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síntesis </a:t>
            </a: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de RNA ribosómico</a:t>
            </a:r>
            <a:endParaRPr lang="es-ES" dirty="0"/>
          </a:p>
        </p:txBody>
      </p:sp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865719"/>
              </p:ext>
            </p:extLst>
          </p:nvPr>
        </p:nvGraphicFramePr>
        <p:xfrm>
          <a:off x="7044745" y="285362"/>
          <a:ext cx="3979571" cy="280726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43395">
                  <a:extLst>
                    <a:ext uri="{9D8B030D-6E8A-4147-A177-3AD203B41FA5}">
                      <a16:colId xmlns:a16="http://schemas.microsoft.com/office/drawing/2014/main" val="4228174835"/>
                    </a:ext>
                  </a:extLst>
                </a:gridCol>
                <a:gridCol w="1888675">
                  <a:extLst>
                    <a:ext uri="{9D8B030D-6E8A-4147-A177-3AD203B41FA5}">
                      <a16:colId xmlns:a16="http://schemas.microsoft.com/office/drawing/2014/main" val="875382746"/>
                    </a:ext>
                  </a:extLst>
                </a:gridCol>
                <a:gridCol w="1747501">
                  <a:extLst>
                    <a:ext uri="{9D8B030D-6E8A-4147-A177-3AD203B41FA5}">
                      <a16:colId xmlns:a16="http://schemas.microsoft.com/office/drawing/2014/main" val="3030321896"/>
                    </a:ext>
                  </a:extLst>
                </a:gridCol>
              </a:tblGrid>
              <a:tr h="2723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 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Procariota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Eucariota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5213809"/>
                  </a:ext>
                </a:extLst>
              </a:tr>
              <a:tr h="5446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a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err="1">
                          <a:effectLst/>
                        </a:rPr>
                        <a:t>Nucleoide</a:t>
                      </a:r>
                      <a:r>
                        <a:rPr lang="es-ES" sz="2000" dirty="0">
                          <a:effectLst/>
                        </a:rPr>
                        <a:t> (</a:t>
                      </a:r>
                      <a:r>
                        <a:rPr lang="es-ES" sz="2000" dirty="0" err="1">
                          <a:effectLst/>
                        </a:rPr>
                        <a:t>citosol</a:t>
                      </a:r>
                      <a:r>
                        <a:rPr lang="es-ES" sz="2000" dirty="0">
                          <a:effectLst/>
                        </a:rPr>
                        <a:t>)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Núcleo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855103"/>
                  </a:ext>
                </a:extLst>
              </a:tr>
              <a:tr h="5446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b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 err="1">
                          <a:effectLst/>
                        </a:rPr>
                        <a:t>Nucleoide</a:t>
                      </a:r>
                      <a:r>
                        <a:rPr lang="es-ES" sz="2000" dirty="0">
                          <a:effectLst/>
                        </a:rPr>
                        <a:t> (</a:t>
                      </a:r>
                      <a:r>
                        <a:rPr lang="es-ES" sz="2000" dirty="0" err="1">
                          <a:effectLst/>
                        </a:rPr>
                        <a:t>citosol</a:t>
                      </a:r>
                      <a:r>
                        <a:rPr lang="es-ES" sz="2000" dirty="0">
                          <a:effectLst/>
                        </a:rPr>
                        <a:t>)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Núcleo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28016040"/>
                  </a:ext>
                </a:extLst>
              </a:tr>
              <a:tr h="55648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c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Ribosomas (citosol)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Ribosomas (citosol o RER)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0390236"/>
                  </a:ext>
                </a:extLst>
              </a:tr>
              <a:tr h="6736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d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Nucleoide (citosol)</a:t>
                      </a:r>
                      <a:endParaRPr lang="es-ES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NUCLEOLO</a:t>
                      </a:r>
                      <a:endParaRPr lang="es-ES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9351802"/>
                  </a:ext>
                </a:extLst>
              </a:tr>
            </a:tbl>
          </a:graphicData>
        </a:graphic>
      </p:graphicFrame>
      <p:sp>
        <p:nvSpPr>
          <p:cNvPr id="14" name="Rectángulo 13"/>
          <p:cNvSpPr/>
          <p:nvPr/>
        </p:nvSpPr>
        <p:spPr>
          <a:xfrm>
            <a:off x="330558" y="373664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Times New Roman" panose="02020603050405020304" pitchFamily="18" charset="0"/>
              </a:rPr>
              <a:t>Citar un ejemplo de simbiosis procariota/eucariota existente en la naturaleza. Indica qué aporta cada uno en el proceso, así como la importancia de dicha asociación para la evolución y/o mantenimiento del </a:t>
            </a:r>
            <a:r>
              <a:rPr lang="es-ES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ecosistema.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330558" y="4936973"/>
            <a:ext cx="113763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Ej. </a:t>
            </a:r>
            <a:r>
              <a:rPr lang="es-ES" i="1" dirty="0" err="1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Rhizobium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(bacteria) que habitan en los nódulos que las plantas leguminosa, presentan en sus raíces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Fijación de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N</a:t>
            </a:r>
            <a:r>
              <a:rPr lang="es-ES" i="1" baseline="-250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,</a:t>
            </a:r>
            <a:r>
              <a:rPr lang="es-ES" i="1" baseline="-250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permite la incorporación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del Nitrógeno del aire a las cadenas tróficas (para síntesis de  proteínas y Ac. Nucleicos).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Desde el punto de vista evolutivo, este tipo de adaptaciones, basadas en la cooperación , no siempre en la competencia, han permitido la selección natural de aquellos que las presentan.</a:t>
            </a:r>
            <a:endParaRPr lang="es-ES" sz="20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94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88889" y="201612"/>
            <a:ext cx="115437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¿Qué propone la teoría </a:t>
            </a:r>
            <a:r>
              <a:rPr lang="es-E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endosimbiótica</a:t>
            </a:r>
            <a:r>
              <a:rPr lang="es-E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? . </a:t>
            </a: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Indica </a:t>
            </a:r>
            <a:r>
              <a:rPr lang="es-ES" sz="2000" b="1" dirty="0">
                <a:latin typeface="Calibri" panose="020F0502020204030204" pitchFamily="34" charset="0"/>
                <a:cs typeface="Calibri" panose="020F0502020204030204" pitchFamily="34" charset="0"/>
              </a:rPr>
              <a:t>las evidencias que la </a:t>
            </a:r>
            <a:r>
              <a:rPr lang="es-E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apoyan. </a:t>
            </a:r>
            <a:r>
              <a:rPr lang="es-E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Haz </a:t>
            </a:r>
            <a:r>
              <a:rPr lang="es-E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un breve comentario en el que se explique el hipotético papel de la </a:t>
            </a:r>
            <a:r>
              <a:rPr lang="es-ES" sz="2000" b="1" dirty="0" err="1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endosimbiosis</a:t>
            </a:r>
            <a:r>
              <a:rPr lang="es-ES" sz="2000" b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en la evolución de los seres </a:t>
            </a:r>
            <a:r>
              <a:rPr lang="es-ES" sz="2000" b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vivos.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88889" y="909498"/>
            <a:ext cx="1200311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Contenido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Trata de explicar el origen de la célula eucariota a partir de la simbiosis entre organismos procariotas. Plantea dos etapas:</a:t>
            </a:r>
          </a:p>
          <a:p>
            <a:pPr marL="541338" lvl="1" indent="-271463">
              <a:buFont typeface="+mj-lt"/>
              <a:buAutoNum type="arabicPeriod"/>
            </a:pPr>
            <a:r>
              <a:rPr lang="es-ES" b="1" i="1" dirty="0" err="1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Invaginaciónes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 procariota ancestral anaerobio y sin pared celular adquiriría un </a:t>
            </a:r>
            <a:r>
              <a:rPr lang="es-ES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citoesqueleto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 le facultara para llevar a cabo invaginaciones sucesivas que explicarían la aparición del 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vacuolar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(RE, AG, Lisosomas, vacuolas, etc.) y una doble envoltura que protegiera y contuviera el material genético, originando, también, la aparición del 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541338" lvl="1" indent="-450850">
              <a:buFont typeface="+mj-lt"/>
              <a:buAutoNum type="arabicPeriod"/>
            </a:pPr>
            <a:r>
              <a:rPr lang="es-ES" b="1" i="1" dirty="0" err="1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Simbiogénesis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Dicho organismo fagocitaría presas procariotas. En algún momento una presa procariota aerobia , una vez fagocitada no sufriría digestión estableciendo una relación de </a:t>
            </a:r>
            <a:r>
              <a:rPr lang="es-ES" i="1" dirty="0" err="1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endosimbiosis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 el procariota aerobio ancestral. El huésped obtendría protección y alimento, mientras que el hospedador se beneficiaria del metabolismo aerobio del huésped, rentabilizando mejor el combustible a través de la respiración celular. Con el tiempo el huésped perdería elementos innecesarios , como la pared celular, parte de su ADN y pasaría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tener una dependencia casi total del hospedador, perdiendo la individualidad y convirtiéndose en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orgánulo, la </a:t>
            </a:r>
            <a:r>
              <a:rPr lang="es-ES" b="1" i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itocondria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Un proceso similar, donde la presa fuera un procariota fotosintético (una cianofícea, por ejemplo), explicaría la aparición de los </a:t>
            </a: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cloroplastos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UcPeriod" startAt="2"/>
              <a:tabLst>
                <a:tab pos="4572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Evidencias o pruebas: 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Las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mitocondrias y cloroplastos presentan ADN propio (genes implicados directamente en sus funciones; respiración y fotosíntesis),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ADN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es circular como en los procariotas y no rodeado por membranas.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Mitocondrias y cloroplastos presentan ribosomas y son del tipo 70S como en procariotas.</a:t>
            </a:r>
          </a:p>
          <a:p>
            <a:pPr marL="342900" lvl="0" indent="-342900" algn="just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Mitocondrias y cloroplastos se dividen por bipartición (como los procariotas) y con cierta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independencia.</a:t>
            </a:r>
          </a:p>
          <a:p>
            <a:pPr marL="34290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naturaleza de la membrana externa de Mitocondrias es similar a la de los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eucariotas. mientras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 la interna es similar a la de los procariotas, correspondiéndose las crestas mitocondriales con </a:t>
            </a:r>
            <a:r>
              <a:rPr lang="es-ES" i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mesosomas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bacterianos.</a:t>
            </a:r>
          </a:p>
          <a:p>
            <a:pPr marL="342900" lvl="0" indent="-342900" algn="just">
              <a:spcAft>
                <a:spcPts val="0"/>
              </a:spcAft>
              <a:buFont typeface="+mj-lt"/>
              <a:buAutoNum type="alphaUcPeriod" startAt="3"/>
              <a:tabLst>
                <a:tab pos="457200" algn="l"/>
              </a:tabLst>
            </a:pPr>
            <a:r>
              <a:rPr lang="es-ES" b="1" i="1" dirty="0" smtClean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Aspectos evolutivos: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Actualmente </a:t>
            </a:r>
            <a:r>
              <a:rPr lang="es-E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piensa en un mayor papel de la colaboración frente a la competencia en el proceso </a:t>
            </a:r>
            <a:r>
              <a:rPr lang="es-ES" i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evolutivo, aún admitiendo los mecanismos de selección natural darwinistas.</a:t>
            </a:r>
            <a:endParaRPr lang="es-ES" i="1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2849291" y="406476"/>
            <a:ext cx="3000375" cy="181588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NÚCLEO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noProof="0" dirty="0" smtClean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ADN</a:t>
            </a:r>
            <a:r>
              <a:rPr kumimoji="0" lang="es-E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(Instrucciones)</a:t>
            </a:r>
            <a:endParaRPr kumimoji="0" lang="es-E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63491" name="5 Conector recto de flecha"/>
          <p:cNvCxnSpPr>
            <a:cxnSpLocks noChangeShapeType="1"/>
          </p:cNvCxnSpPr>
          <p:nvPr/>
        </p:nvCxnSpPr>
        <p:spPr bwMode="auto">
          <a:xfrm rot="5400000">
            <a:off x="4118506" y="2012350"/>
            <a:ext cx="428625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9" name="8 Rectángulo"/>
          <p:cNvSpPr/>
          <p:nvPr/>
        </p:nvSpPr>
        <p:spPr>
          <a:xfrm>
            <a:off x="2047613" y="224217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ARNmensajero</a:t>
            </a:r>
            <a:endParaRPr kumimoji="0" lang="es-E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5464317" y="4688656"/>
            <a:ext cx="36409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LISOSOMAS </a:t>
            </a:r>
            <a:r>
              <a:rPr lang="es-ES" sz="2400" b="1" dirty="0" smtClean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, 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CLOROPLASTOS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: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Aminoácidos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(materia prima)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cxnSp>
        <p:nvCxnSpPr>
          <p:cNvPr id="12" name="11 Conector recto de flecha"/>
          <p:cNvCxnSpPr>
            <a:cxnSpLocks noChangeShapeType="1"/>
          </p:cNvCxnSpPr>
          <p:nvPr/>
        </p:nvCxnSpPr>
        <p:spPr bwMode="auto">
          <a:xfrm rot="5400000">
            <a:off x="4120095" y="2899569"/>
            <a:ext cx="42703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14 Conector recto de flecha"/>
          <p:cNvCxnSpPr>
            <a:cxnSpLocks noChangeShapeType="1"/>
          </p:cNvCxnSpPr>
          <p:nvPr/>
        </p:nvCxnSpPr>
        <p:spPr bwMode="auto">
          <a:xfrm flipH="1" flipV="1">
            <a:off x="6166773" y="3732934"/>
            <a:ext cx="1117999" cy="95572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6" name="15 Conector recto de flecha"/>
          <p:cNvCxnSpPr>
            <a:cxnSpLocks noChangeShapeType="1"/>
          </p:cNvCxnSpPr>
          <p:nvPr/>
        </p:nvCxnSpPr>
        <p:spPr bwMode="auto">
          <a:xfrm flipH="1">
            <a:off x="4308651" y="3968159"/>
            <a:ext cx="9522" cy="1117007"/>
          </a:xfrm>
          <a:prstGeom prst="straightConnector1">
            <a:avLst/>
          </a:prstGeom>
          <a:noFill/>
          <a:ln w="76200" algn="ctr">
            <a:solidFill>
              <a:srgbClr val="FF0000"/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7" name="16 Conector recto de flecha"/>
          <p:cNvCxnSpPr>
            <a:cxnSpLocks noChangeShapeType="1"/>
          </p:cNvCxnSpPr>
          <p:nvPr/>
        </p:nvCxnSpPr>
        <p:spPr bwMode="auto">
          <a:xfrm flipV="1">
            <a:off x="1461047" y="3623041"/>
            <a:ext cx="1400539" cy="71352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" name="18 Rectángulo"/>
          <p:cNvSpPr/>
          <p:nvPr/>
        </p:nvSpPr>
        <p:spPr>
          <a:xfrm>
            <a:off x="1866640" y="3174102"/>
            <a:ext cx="5243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RIBOSOMAS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0" y="4611327"/>
            <a:ext cx="26812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MITOCONDRIAS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ATP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(</a:t>
            </a:r>
            <a:r>
              <a:rPr lang="es-E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Energía)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sp>
        <p:nvSpPr>
          <p:cNvPr id="47" name="46 Rectángulo"/>
          <p:cNvSpPr/>
          <p:nvPr/>
        </p:nvSpPr>
        <p:spPr>
          <a:xfrm>
            <a:off x="2705450" y="5396157"/>
            <a:ext cx="3014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 Enzimas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24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(METABOLISMO)</a:t>
            </a:r>
            <a:r>
              <a: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</a:rPr>
              <a:t> 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812609" y="406476"/>
            <a:ext cx="4196744" cy="36933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Todo esquema de relaciones se debe centrar , inicialmente, en la necesidad de enzimas. Estas son imprescindibles en los procesos metabólicos, luego, los ribosomas son necesarios en cualquier tipo de célula, ya que los enzimas son proteínas.</a:t>
            </a:r>
          </a:p>
          <a:p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necesitan 3 cosas para sintetizar enzimas: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Instrucciones (ADN)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Energía (ATP)</a:t>
            </a:r>
          </a:p>
          <a:p>
            <a:pPr marL="342900" indent="-342900">
              <a:buFont typeface="+mj-lt"/>
              <a:buAutoNum type="arabicPeriod"/>
            </a:pPr>
            <a:r>
              <a:rPr lang="es-E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Materia prima (aminoácidos)</a:t>
            </a:r>
            <a:endParaRPr lang="es-E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9220847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1 Título"/>
          <p:cNvSpPr txBox="1">
            <a:spLocks/>
          </p:cNvSpPr>
          <p:nvPr/>
        </p:nvSpPr>
        <p:spPr bwMode="auto">
          <a:xfrm>
            <a:off x="373486" y="228601"/>
            <a:ext cx="11570863" cy="112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Comenta las principales diferencias entre células eucarióticas y </a:t>
            </a:r>
            <a:r>
              <a:rPr lang="es-ES_tradnl" sz="2400" dirty="0" err="1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procarióticas</a:t>
            </a:r>
            <a:r>
              <a:rPr lang="es-ES_tradnl" sz="24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. Ayúdate de un dibujo</a:t>
            </a:r>
            <a:r>
              <a:rPr lang="es-ES_tradnl" sz="2400" dirty="0" smtClean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. </a:t>
            </a:r>
            <a:endParaRPr lang="es-ES" sz="24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4983" y="1543051"/>
            <a:ext cx="10111974" cy="49307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6081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667251" y="214313"/>
            <a:ext cx="30003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NÚCLEO: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El ADN contiene las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instrucciones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para fabricar las proteínas</a:t>
            </a:r>
          </a:p>
        </p:txBody>
      </p:sp>
      <p:cxnSp>
        <p:nvCxnSpPr>
          <p:cNvPr id="63491" name="5 Conector recto de flecha"/>
          <p:cNvCxnSpPr>
            <a:cxnSpLocks noChangeShapeType="1"/>
          </p:cNvCxnSpPr>
          <p:nvPr/>
        </p:nvCxnSpPr>
        <p:spPr bwMode="auto">
          <a:xfrm rot="5400000">
            <a:off x="5882482" y="1356519"/>
            <a:ext cx="428625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9" name="8 Rectángulo"/>
          <p:cNvSpPr/>
          <p:nvPr/>
        </p:nvSpPr>
        <p:spPr>
          <a:xfrm>
            <a:off x="4024313" y="1643063"/>
            <a:ext cx="45720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ARN mensajero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fotocopia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del ADN) lleva esas instrucciones a los RIBOSOMAS</a:t>
            </a:r>
          </a:p>
        </p:txBody>
      </p:sp>
      <p:sp>
        <p:nvSpPr>
          <p:cNvPr id="11" name="10 Rectángulo"/>
          <p:cNvSpPr/>
          <p:nvPr/>
        </p:nvSpPr>
        <p:spPr>
          <a:xfrm>
            <a:off x="1524000" y="2714626"/>
            <a:ext cx="2071688" cy="20621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LOS LISOSOMAS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digieren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moléculas orgánicas complejas para obtener: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Aminoácidos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Glucosa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Etc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…</a:t>
            </a:r>
          </a:p>
        </p:txBody>
      </p:sp>
      <p:cxnSp>
        <p:nvCxnSpPr>
          <p:cNvPr id="12" name="11 Conector recto de flecha"/>
          <p:cNvCxnSpPr>
            <a:cxnSpLocks noChangeShapeType="1"/>
          </p:cNvCxnSpPr>
          <p:nvPr/>
        </p:nvCxnSpPr>
        <p:spPr bwMode="auto">
          <a:xfrm rot="5400000">
            <a:off x="5811044" y="2642394"/>
            <a:ext cx="42703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3" name="12 Conector recto de flecha"/>
          <p:cNvCxnSpPr>
            <a:cxnSpLocks noChangeShapeType="1"/>
          </p:cNvCxnSpPr>
          <p:nvPr/>
        </p:nvCxnSpPr>
        <p:spPr bwMode="auto">
          <a:xfrm flipV="1">
            <a:off x="5095876" y="4214813"/>
            <a:ext cx="2786063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4" name="13 Conector recto de flecha"/>
          <p:cNvCxnSpPr>
            <a:cxnSpLocks noChangeShapeType="1"/>
          </p:cNvCxnSpPr>
          <p:nvPr/>
        </p:nvCxnSpPr>
        <p:spPr bwMode="auto">
          <a:xfrm rot="10800000" flipV="1">
            <a:off x="6810375" y="5572126"/>
            <a:ext cx="1214438" cy="714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14 Conector recto de flecha"/>
          <p:cNvCxnSpPr>
            <a:cxnSpLocks noChangeShapeType="1"/>
          </p:cNvCxnSpPr>
          <p:nvPr/>
        </p:nvCxnSpPr>
        <p:spPr bwMode="auto">
          <a:xfrm rot="10800000" flipV="1">
            <a:off x="9525000" y="3857626"/>
            <a:ext cx="858838" cy="714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6" name="15 Conector recto de flecha"/>
          <p:cNvCxnSpPr>
            <a:cxnSpLocks noChangeShapeType="1"/>
          </p:cNvCxnSpPr>
          <p:nvPr/>
        </p:nvCxnSpPr>
        <p:spPr bwMode="auto">
          <a:xfrm>
            <a:off x="7240588" y="3357564"/>
            <a:ext cx="1712912" cy="158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7" name="16 Conector recto de flecha"/>
          <p:cNvCxnSpPr>
            <a:cxnSpLocks noChangeShapeType="1"/>
          </p:cNvCxnSpPr>
          <p:nvPr/>
        </p:nvCxnSpPr>
        <p:spPr bwMode="auto">
          <a:xfrm>
            <a:off x="3309939" y="4143375"/>
            <a:ext cx="1500187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63500" name="17 Conector recto de flecha"/>
          <p:cNvCxnSpPr>
            <a:cxnSpLocks noChangeShapeType="1"/>
          </p:cNvCxnSpPr>
          <p:nvPr/>
        </p:nvCxnSpPr>
        <p:spPr bwMode="auto">
          <a:xfrm rot="16200000" flipH="1">
            <a:off x="2736851" y="4645026"/>
            <a:ext cx="501650" cy="2127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" name="18 Rectángulo"/>
          <p:cNvSpPr/>
          <p:nvPr/>
        </p:nvSpPr>
        <p:spPr>
          <a:xfrm>
            <a:off x="4310063" y="2928939"/>
            <a:ext cx="4572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En los 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RIBOSOMAS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se fabrican las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proteínas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 acuerdo con las instrucciones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del ARN m.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 necesita aminoácidos y ATP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1738313" y="5072063"/>
            <a:ext cx="2286000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La glucosa es quemada en las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MITOCONDRIAS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para obtener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energía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, almacenada en forma de ATP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(Respiración celular)</a:t>
            </a:r>
          </a:p>
        </p:txBody>
      </p:sp>
      <p:cxnSp>
        <p:nvCxnSpPr>
          <p:cNvPr id="27" name="26 Conector recto"/>
          <p:cNvCxnSpPr>
            <a:cxnSpLocks noChangeShapeType="1"/>
          </p:cNvCxnSpPr>
          <p:nvPr/>
        </p:nvCxnSpPr>
        <p:spPr bwMode="auto">
          <a:xfrm>
            <a:off x="3452813" y="6500814"/>
            <a:ext cx="1643062" cy="1587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43" name="42 Rectángulo"/>
          <p:cNvSpPr/>
          <p:nvPr/>
        </p:nvSpPr>
        <p:spPr>
          <a:xfrm>
            <a:off x="9024938" y="3000376"/>
            <a:ext cx="1643062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Las proteínas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viajan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por 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RE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hasta el AG</a:t>
            </a:r>
          </a:p>
        </p:txBody>
      </p:sp>
      <p:sp>
        <p:nvSpPr>
          <p:cNvPr id="45" name="44 Rectángulo"/>
          <p:cNvSpPr/>
          <p:nvPr/>
        </p:nvSpPr>
        <p:spPr>
          <a:xfrm>
            <a:off x="7453322" y="4500571"/>
            <a:ext cx="32146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AG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almacena y distribuye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las proteínas y otros compuestos…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dentro y fuera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 la célula</a:t>
            </a:r>
          </a:p>
        </p:txBody>
      </p:sp>
      <p:sp>
        <p:nvSpPr>
          <p:cNvPr id="47" name="46 Rectángulo"/>
          <p:cNvSpPr/>
          <p:nvPr/>
        </p:nvSpPr>
        <p:spPr>
          <a:xfrm>
            <a:off x="5953126" y="62738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Lisosomas, enzimas, … </a:t>
            </a:r>
          </a:p>
        </p:txBody>
      </p:sp>
      <p:cxnSp>
        <p:nvCxnSpPr>
          <p:cNvPr id="48" name="47 Conector recto de flecha"/>
          <p:cNvCxnSpPr>
            <a:cxnSpLocks noChangeShapeType="1"/>
          </p:cNvCxnSpPr>
          <p:nvPr/>
        </p:nvCxnSpPr>
        <p:spPr bwMode="auto">
          <a:xfrm rot="5400000">
            <a:off x="8632053" y="6036486"/>
            <a:ext cx="500060" cy="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52" name="51 Rectángulo"/>
          <p:cNvSpPr/>
          <p:nvPr/>
        </p:nvSpPr>
        <p:spPr>
          <a:xfrm>
            <a:off x="7953376" y="6273800"/>
            <a:ext cx="271462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Hormonas, enzimas digestivas, …</a:t>
            </a:r>
          </a:p>
        </p:txBody>
      </p:sp>
      <p:cxnSp>
        <p:nvCxnSpPr>
          <p:cNvPr id="21" name="20 Conector recto de flecha"/>
          <p:cNvCxnSpPr>
            <a:cxnSpLocks noChangeShapeType="1"/>
          </p:cNvCxnSpPr>
          <p:nvPr/>
        </p:nvCxnSpPr>
        <p:spPr bwMode="auto">
          <a:xfrm>
            <a:off x="9596462" y="5786455"/>
            <a:ext cx="285748" cy="14287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" name="22 Rectángulo"/>
          <p:cNvSpPr/>
          <p:nvPr/>
        </p:nvSpPr>
        <p:spPr>
          <a:xfrm>
            <a:off x="9167835" y="5929330"/>
            <a:ext cx="185737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Glicocalix</a:t>
            </a:r>
            <a:endParaRPr lang="es-E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849511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9" grpId="0"/>
      <p:bldP spid="25" grpId="0"/>
      <p:bldP spid="43" grpId="0"/>
      <p:bldP spid="45" grpId="0"/>
      <p:bldP spid="47" grpId="0"/>
      <p:bldP spid="5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4667251" y="214313"/>
            <a:ext cx="30003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NÚCLEO: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El ADN contiene las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instrucciones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para fabricar las proteínas</a:t>
            </a:r>
          </a:p>
        </p:txBody>
      </p:sp>
      <p:cxnSp>
        <p:nvCxnSpPr>
          <p:cNvPr id="65539" name="5 Conector recto de flecha"/>
          <p:cNvCxnSpPr>
            <a:cxnSpLocks noChangeShapeType="1"/>
          </p:cNvCxnSpPr>
          <p:nvPr/>
        </p:nvCxnSpPr>
        <p:spPr bwMode="auto">
          <a:xfrm rot="5400000">
            <a:off x="5882482" y="1356519"/>
            <a:ext cx="428625" cy="158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9" name="8 Rectángulo"/>
          <p:cNvSpPr/>
          <p:nvPr/>
        </p:nvSpPr>
        <p:spPr>
          <a:xfrm>
            <a:off x="4024313" y="1643063"/>
            <a:ext cx="4572000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ARN mensajero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fotocopia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del ADN) lleva esas instrucciones a los RIBOSOMAS</a:t>
            </a:r>
          </a:p>
        </p:txBody>
      </p:sp>
      <p:cxnSp>
        <p:nvCxnSpPr>
          <p:cNvPr id="12" name="11 Conector recto de flecha"/>
          <p:cNvCxnSpPr>
            <a:cxnSpLocks noChangeShapeType="1"/>
          </p:cNvCxnSpPr>
          <p:nvPr/>
        </p:nvCxnSpPr>
        <p:spPr bwMode="auto">
          <a:xfrm rot="5400000">
            <a:off x="5811044" y="2642394"/>
            <a:ext cx="427038" cy="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3" name="12 Conector recto de flecha"/>
          <p:cNvCxnSpPr>
            <a:cxnSpLocks noChangeShapeType="1"/>
          </p:cNvCxnSpPr>
          <p:nvPr/>
        </p:nvCxnSpPr>
        <p:spPr bwMode="auto">
          <a:xfrm flipV="1">
            <a:off x="5095876" y="4214813"/>
            <a:ext cx="2786063" cy="22860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4" name="13 Conector recto de flecha"/>
          <p:cNvCxnSpPr>
            <a:cxnSpLocks noChangeShapeType="1"/>
          </p:cNvCxnSpPr>
          <p:nvPr/>
        </p:nvCxnSpPr>
        <p:spPr bwMode="auto">
          <a:xfrm rot="10800000" flipV="1">
            <a:off x="6810375" y="5572126"/>
            <a:ext cx="1214438" cy="714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5" name="14 Conector recto de flecha"/>
          <p:cNvCxnSpPr>
            <a:cxnSpLocks noChangeShapeType="1"/>
          </p:cNvCxnSpPr>
          <p:nvPr/>
        </p:nvCxnSpPr>
        <p:spPr bwMode="auto">
          <a:xfrm rot="10800000" flipV="1">
            <a:off x="9525000" y="3857626"/>
            <a:ext cx="858838" cy="7143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6" name="15 Conector recto de flecha"/>
          <p:cNvCxnSpPr>
            <a:cxnSpLocks noChangeShapeType="1"/>
          </p:cNvCxnSpPr>
          <p:nvPr/>
        </p:nvCxnSpPr>
        <p:spPr bwMode="auto">
          <a:xfrm>
            <a:off x="7240588" y="3357564"/>
            <a:ext cx="1712912" cy="1587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18" name="17 Conector recto de flecha"/>
          <p:cNvCxnSpPr>
            <a:cxnSpLocks noChangeShapeType="1"/>
          </p:cNvCxnSpPr>
          <p:nvPr/>
        </p:nvCxnSpPr>
        <p:spPr bwMode="auto">
          <a:xfrm rot="5400000" flipH="1" flipV="1">
            <a:off x="4522085" y="4007345"/>
            <a:ext cx="424066" cy="41950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9" name="18 Rectángulo"/>
          <p:cNvSpPr/>
          <p:nvPr/>
        </p:nvSpPr>
        <p:spPr>
          <a:xfrm>
            <a:off x="4310063" y="2928939"/>
            <a:ext cx="4572000" cy="15700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En los 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RIBOSOMAS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se fabrican las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proteínas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 acuerdo con las instrucciones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del ARN m.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Se necesita aminoácidos y ATP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5" name="24 Rectángulo"/>
          <p:cNvSpPr/>
          <p:nvPr/>
        </p:nvSpPr>
        <p:spPr>
          <a:xfrm>
            <a:off x="1738313" y="5072063"/>
            <a:ext cx="2286000" cy="18161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La glucosa es quemada en las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MITOCONDRIAS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para obtener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energía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, almacenada en forma de ATP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(Respiración celular)</a:t>
            </a:r>
          </a:p>
        </p:txBody>
      </p:sp>
      <p:cxnSp>
        <p:nvCxnSpPr>
          <p:cNvPr id="27" name="26 Conector recto"/>
          <p:cNvCxnSpPr>
            <a:cxnSpLocks noChangeShapeType="1"/>
          </p:cNvCxnSpPr>
          <p:nvPr/>
        </p:nvCxnSpPr>
        <p:spPr bwMode="auto">
          <a:xfrm>
            <a:off x="3452813" y="6500814"/>
            <a:ext cx="1643062" cy="1587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43" name="42 Rectángulo"/>
          <p:cNvSpPr/>
          <p:nvPr/>
        </p:nvSpPr>
        <p:spPr>
          <a:xfrm>
            <a:off x="9024938" y="3000376"/>
            <a:ext cx="1643062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Las proteínas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viajan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por 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RE 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hasta el AG</a:t>
            </a:r>
          </a:p>
        </p:txBody>
      </p:sp>
      <p:sp>
        <p:nvSpPr>
          <p:cNvPr id="47" name="46 Rectángulo"/>
          <p:cNvSpPr/>
          <p:nvPr/>
        </p:nvSpPr>
        <p:spPr>
          <a:xfrm>
            <a:off x="5953126" y="6273801"/>
            <a:ext cx="18573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Vacuolas, enzimas, … </a:t>
            </a:r>
          </a:p>
        </p:txBody>
      </p:sp>
      <p:cxnSp>
        <p:nvCxnSpPr>
          <p:cNvPr id="48" name="47 Conector recto de flecha"/>
          <p:cNvCxnSpPr>
            <a:cxnSpLocks noChangeShapeType="1"/>
          </p:cNvCxnSpPr>
          <p:nvPr/>
        </p:nvCxnSpPr>
        <p:spPr bwMode="auto">
          <a:xfrm rot="16200000" flipH="1">
            <a:off x="8417735" y="6036487"/>
            <a:ext cx="500068" cy="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52" name="51 Rectángulo"/>
          <p:cNvSpPr/>
          <p:nvPr/>
        </p:nvSpPr>
        <p:spPr>
          <a:xfrm>
            <a:off x="7953376" y="6273800"/>
            <a:ext cx="271462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Hormonas, …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1775520" y="2636912"/>
            <a:ext cx="257175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CLOROPLASTO: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Fabrica MO simple: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Glucosa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… a través de la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fotosíntesis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s-ES" sz="16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26" name="25 Rectángulo"/>
          <p:cNvSpPr/>
          <p:nvPr/>
        </p:nvSpPr>
        <p:spPr>
          <a:xfrm>
            <a:off x="3452794" y="4500571"/>
            <a:ext cx="1471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CITOSOL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Aminoácidos</a:t>
            </a:r>
          </a:p>
        </p:txBody>
      </p:sp>
      <p:cxnSp>
        <p:nvCxnSpPr>
          <p:cNvPr id="30" name="29 Conector recto de flecha"/>
          <p:cNvCxnSpPr>
            <a:cxnSpLocks noChangeShapeType="1"/>
          </p:cNvCxnSpPr>
          <p:nvPr/>
        </p:nvCxnSpPr>
        <p:spPr bwMode="auto">
          <a:xfrm>
            <a:off x="2738414" y="3929067"/>
            <a:ext cx="648072" cy="673333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32" name="31 Conector recto de flecha"/>
          <p:cNvCxnSpPr>
            <a:cxnSpLocks noChangeShapeType="1"/>
          </p:cNvCxnSpPr>
          <p:nvPr/>
        </p:nvCxnSpPr>
        <p:spPr bwMode="auto">
          <a:xfrm rot="16200000" flipH="1">
            <a:off x="1738282" y="4429132"/>
            <a:ext cx="1143008" cy="28575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3" name="22 Rectángulo"/>
          <p:cNvSpPr/>
          <p:nvPr/>
        </p:nvSpPr>
        <p:spPr>
          <a:xfrm>
            <a:off x="7453322" y="4500571"/>
            <a:ext cx="32146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El </a:t>
            </a:r>
            <a:r>
              <a:rPr lang="es-ES" sz="1600" b="1" dirty="0">
                <a:solidFill>
                  <a:srgbClr val="F5D4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AG </a:t>
            </a:r>
            <a:r>
              <a:rPr lang="es-ES" sz="1600" b="1" u="sng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almacena y distribuye</a:t>
            </a: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 las proteínas y otros compuestos…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dentro y fuera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de la célula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9167835" y="5929330"/>
            <a:ext cx="185737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s-ES" sz="1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rPr>
              <a:t>Pared cel.</a:t>
            </a:r>
          </a:p>
        </p:txBody>
      </p:sp>
      <p:cxnSp>
        <p:nvCxnSpPr>
          <p:cNvPr id="29" name="28 Conector recto de flecha"/>
          <p:cNvCxnSpPr>
            <a:cxnSpLocks noChangeShapeType="1"/>
          </p:cNvCxnSpPr>
          <p:nvPr/>
        </p:nvCxnSpPr>
        <p:spPr bwMode="auto">
          <a:xfrm>
            <a:off x="9596462" y="5786455"/>
            <a:ext cx="285748" cy="142871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1742824730"/>
      </p:ext>
    </p:ext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5" grpId="0"/>
      <p:bldP spid="43" grpId="0"/>
      <p:bldP spid="47" grpId="0"/>
      <p:bldP spid="52" grpId="0"/>
      <p:bldP spid="21" grpId="0"/>
      <p:bldP spid="26" grpId="0"/>
      <p:bldP spid="23" grpId="0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WordArt 7"/>
          <p:cNvSpPr>
            <a:spLocks noChangeArrowheads="1" noChangeShapeType="1" noTextEdit="1"/>
          </p:cNvSpPr>
          <p:nvPr/>
        </p:nvSpPr>
        <p:spPr bwMode="auto">
          <a:xfrm>
            <a:off x="3071813" y="2349501"/>
            <a:ext cx="2671762" cy="1751013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58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ES" sz="3600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Impact"/>
                <a:cs typeface="Arial"/>
              </a:rPr>
              <a:t>Ya</a:t>
            </a:r>
          </a:p>
        </p:txBody>
      </p:sp>
    </p:spTree>
    <p:extLst>
      <p:ext uri="{BB962C8B-B14F-4D97-AF65-F5344CB8AC3E}">
        <p14:creationId xmlns:p14="http://schemas.microsoft.com/office/powerpoint/2010/main" val="1851738574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 b="2811"/>
          <a:stretch>
            <a:fillRect/>
          </a:stretch>
        </p:blipFill>
        <p:spPr bwMode="auto">
          <a:xfrm>
            <a:off x="250200" y="214314"/>
            <a:ext cx="4419223" cy="44607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3937" y="214313"/>
            <a:ext cx="3996727" cy="446071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05476" name="Rectangle 2"/>
          <p:cNvSpPr>
            <a:spLocks noGrp="1" noChangeArrowheads="1"/>
          </p:cNvSpPr>
          <p:nvPr>
            <p:ph type="title"/>
          </p:nvPr>
        </p:nvSpPr>
        <p:spPr>
          <a:xfrm>
            <a:off x="9667071" y="214313"/>
            <a:ext cx="1643062" cy="3714750"/>
          </a:xfrm>
        </p:spPr>
        <p:txBody>
          <a:bodyPr/>
          <a:lstStyle/>
          <a:p>
            <a:r>
              <a:rPr lang="es-ES_tradnl" sz="2000" b="1" dirty="0"/>
              <a:t>Modelos celulares sencillos</a:t>
            </a:r>
          </a:p>
        </p:txBody>
      </p:sp>
      <p:pic>
        <p:nvPicPr>
          <p:cNvPr id="105478" name="6 Image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4699" y="4439590"/>
            <a:ext cx="3786188" cy="235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3701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183" y="133351"/>
            <a:ext cx="11346392" cy="3195637"/>
          </a:xfrm>
        </p:spPr>
        <p:txBody>
          <a:bodyPr/>
          <a:lstStyle/>
          <a:p>
            <a:r>
              <a:rPr lang="es-ES" sz="2800" dirty="0">
                <a:latin typeface="Century Gothic" panose="020B0502020202020204" pitchFamily="34" charset="0"/>
              </a:rPr>
              <a:t>Haz un dibujo detallado de los siguientes tipos celulares: </a:t>
            </a:r>
            <a:endParaRPr lang="es-ES" sz="2800" dirty="0" smtClean="0">
              <a:latin typeface="Century Gothic" panose="020B0502020202020204" pitchFamily="34" charset="0"/>
            </a:endParaRPr>
          </a:p>
          <a:p>
            <a:pPr marL="900113" indent="-357188">
              <a:buFont typeface="Wingdings" panose="05000000000000000000" pitchFamily="2" charset="2"/>
              <a:buChar char="Ø"/>
            </a:pPr>
            <a:r>
              <a:rPr lang="es-ES" sz="2800" dirty="0" smtClean="0">
                <a:latin typeface="Century Gothic" panose="020B0502020202020204" pitchFamily="34" charset="0"/>
              </a:rPr>
              <a:t>a</a:t>
            </a:r>
            <a:r>
              <a:rPr lang="es-ES" sz="2800" dirty="0">
                <a:latin typeface="Century Gothic" panose="020B0502020202020204" pitchFamily="34" charset="0"/>
              </a:rPr>
              <a:t>) procariota, </a:t>
            </a:r>
            <a:endParaRPr lang="es-ES" sz="2800" dirty="0" smtClean="0">
              <a:latin typeface="Century Gothic" panose="020B0502020202020204" pitchFamily="34" charset="0"/>
            </a:endParaRPr>
          </a:p>
          <a:p>
            <a:pPr marL="900113" indent="-357188">
              <a:buFont typeface="Wingdings" panose="05000000000000000000" pitchFamily="2" charset="2"/>
              <a:buChar char="Ø"/>
            </a:pPr>
            <a:r>
              <a:rPr lang="es-ES" sz="2800" dirty="0" smtClean="0">
                <a:latin typeface="Century Gothic" panose="020B0502020202020204" pitchFamily="34" charset="0"/>
              </a:rPr>
              <a:t>b</a:t>
            </a:r>
            <a:r>
              <a:rPr lang="es-ES" sz="2800" dirty="0">
                <a:latin typeface="Century Gothic" panose="020B0502020202020204" pitchFamily="34" charset="0"/>
              </a:rPr>
              <a:t>) eucariota animal </a:t>
            </a:r>
            <a:endParaRPr lang="es-ES" sz="2800" dirty="0" smtClean="0">
              <a:latin typeface="Century Gothic" panose="020B0502020202020204" pitchFamily="34" charset="0"/>
            </a:endParaRPr>
          </a:p>
          <a:p>
            <a:pPr marL="900113" indent="-357188">
              <a:buFont typeface="Wingdings" panose="05000000000000000000" pitchFamily="2" charset="2"/>
              <a:buChar char="Ø"/>
            </a:pPr>
            <a:r>
              <a:rPr lang="es-ES" sz="2800" dirty="0" smtClean="0">
                <a:latin typeface="Century Gothic" panose="020B0502020202020204" pitchFamily="34" charset="0"/>
              </a:rPr>
              <a:t>c</a:t>
            </a:r>
            <a:r>
              <a:rPr lang="es-ES" sz="2800" dirty="0">
                <a:latin typeface="Century Gothic" panose="020B0502020202020204" pitchFamily="34" charset="0"/>
              </a:rPr>
              <a:t>) eucariota vegetal. </a:t>
            </a:r>
            <a:endParaRPr lang="es-ES" sz="2800" dirty="0" smtClean="0">
              <a:latin typeface="Century Gothic" panose="020B0502020202020204" pitchFamily="34" charset="0"/>
            </a:endParaRPr>
          </a:p>
          <a:p>
            <a:pPr marL="900113" indent="-357188">
              <a:buFont typeface="Wingdings" panose="05000000000000000000" pitchFamily="2" charset="2"/>
              <a:buChar char="Ø"/>
            </a:pPr>
            <a:r>
              <a:rPr lang="es-ES" sz="2800" dirty="0" smtClean="0">
                <a:latin typeface="Century Gothic" panose="020B0502020202020204" pitchFamily="34" charset="0"/>
              </a:rPr>
              <a:t>Señala </a:t>
            </a:r>
            <a:r>
              <a:rPr lang="es-ES" sz="2800" dirty="0">
                <a:latin typeface="Century Gothic" panose="020B0502020202020204" pitchFamily="34" charset="0"/>
              </a:rPr>
              <a:t>en cada uno las diferentes estructuras y orgánulos, indicando en cada caso, brevemente, su función. </a:t>
            </a:r>
            <a:endParaRPr lang="es-ES" dirty="0"/>
          </a:p>
        </p:txBody>
      </p:sp>
      <p:sp>
        <p:nvSpPr>
          <p:cNvPr id="5" name="Rectángulo 4"/>
          <p:cNvSpPr/>
          <p:nvPr/>
        </p:nvSpPr>
        <p:spPr>
          <a:xfrm>
            <a:off x="112182" y="3623459"/>
            <a:ext cx="11503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2925" lv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DD8047"/>
              </a:buClr>
              <a:buSzPct val="60000"/>
            </a:pPr>
            <a:r>
              <a:rPr lang="es-ES" sz="2800" i="1" kern="0" dirty="0">
                <a:solidFill>
                  <a:srgbClr val="FF0000"/>
                </a:solidFill>
                <a:latin typeface="Century Gothic" panose="020B0502020202020204" pitchFamily="34" charset="0"/>
              </a:rPr>
              <a:t>Tres dibujos </a:t>
            </a:r>
            <a:r>
              <a:rPr lang="es-ES" sz="2800" i="1" kern="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+ </a:t>
            </a:r>
            <a:r>
              <a:rPr lang="es-ES" sz="2800" i="1" kern="0" dirty="0">
                <a:solidFill>
                  <a:srgbClr val="FF0000"/>
                </a:solidFill>
                <a:latin typeface="Century Gothic" panose="020B0502020202020204" pitchFamily="34" charset="0"/>
              </a:rPr>
              <a:t>la función de cada orgánulo u estructura. </a:t>
            </a:r>
          </a:p>
        </p:txBody>
      </p:sp>
    </p:spTree>
    <p:extLst>
      <p:ext uri="{BB962C8B-B14F-4D97-AF65-F5344CB8AC3E}">
        <p14:creationId xmlns:p14="http://schemas.microsoft.com/office/powerpoint/2010/main" val="34179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8" name="6 Image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5760" y="940971"/>
            <a:ext cx="6428265" cy="400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800" y="228600"/>
            <a:ext cx="5545138" cy="542925"/>
          </a:xfrm>
        </p:spPr>
        <p:txBody>
          <a:bodyPr/>
          <a:lstStyle/>
          <a:p>
            <a:pPr algn="ctr"/>
            <a:r>
              <a:rPr lang="es-ES" dirty="0" smtClean="0"/>
              <a:t>Célula procariota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366582"/>
              </p:ext>
            </p:extLst>
          </p:nvPr>
        </p:nvGraphicFramePr>
        <p:xfrm>
          <a:off x="6755946" y="0"/>
          <a:ext cx="5436054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738">
                  <a:extLst>
                    <a:ext uri="{9D8B030D-6E8A-4147-A177-3AD203B41FA5}">
                      <a16:colId xmlns:a16="http://schemas.microsoft.com/office/drawing/2014/main" val="1390938022"/>
                    </a:ext>
                  </a:extLst>
                </a:gridCol>
                <a:gridCol w="3643316">
                  <a:extLst>
                    <a:ext uri="{9D8B030D-6E8A-4147-A177-3AD203B41FA5}">
                      <a16:colId xmlns:a16="http://schemas.microsoft.com/office/drawing/2014/main" val="1415787266"/>
                    </a:ext>
                  </a:extLst>
                </a:gridCol>
              </a:tblGrid>
              <a:tr h="452554">
                <a:tc>
                  <a:txBody>
                    <a:bodyPr/>
                    <a:lstStyle/>
                    <a:p>
                      <a:r>
                        <a:rPr lang="es-ES" dirty="0" smtClean="0"/>
                        <a:t>Orgánulo / estructura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Función.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sz="2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dirty="0" smtClean="0"/>
                        <a:t>Exclusivo c. procariota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3772"/>
                  </a:ext>
                </a:extLst>
              </a:tr>
              <a:tr h="633575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smtClean="0"/>
                        <a:t>Cápsula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altLang="es-ES" sz="1800" b="0" dirty="0" err="1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Antideshidratación</a:t>
                      </a:r>
                      <a:endParaRPr lang="es-ES" altLang="es-ES" sz="1800" b="0" dirty="0" smtClean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altLang="es-ES" sz="1800" b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Virulencia</a:t>
                      </a: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119980"/>
                  </a:ext>
                </a:extLst>
              </a:tr>
              <a:tr h="633575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smtClean="0"/>
                        <a:t>Pared bacteriana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altLang="es-ES" sz="1800" b="0" dirty="0" err="1" smtClean="0"/>
                        <a:t>Antiósmosis</a:t>
                      </a:r>
                      <a:endParaRPr lang="es-ES" altLang="es-ES" sz="1800" b="0" dirty="0" smtClean="0"/>
                    </a:p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Antigénica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50924"/>
                  </a:ext>
                </a:extLst>
              </a:tr>
              <a:tr h="362489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M.</a:t>
                      </a:r>
                      <a:r>
                        <a:rPr lang="es-ES" b="0" baseline="0" dirty="0" smtClean="0"/>
                        <a:t> Plasmática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Transporte selectivo   </a:t>
                      </a:r>
                      <a:r>
                        <a:rPr lang="es-ES" sz="1100" dirty="0" smtClean="0"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s-ES" dirty="0" smtClean="0">
                          <a:sym typeface="Symbol" panose="05050102010706020507" pitchFamily="18" charset="2"/>
                        </a:rPr>
                        <a:t>   </a:t>
                      </a:r>
                      <a:r>
                        <a:rPr lang="es-ES" dirty="0" smtClean="0"/>
                        <a:t>Relación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34015"/>
                  </a:ext>
                </a:extLst>
              </a:tr>
              <a:tr h="1176640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err="1" smtClean="0"/>
                        <a:t>Mesosomas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Respiración</a:t>
                      </a:r>
                    </a:p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s-ES" altLang="es-ES" sz="1800" b="0" i="0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Fotosíntesis</a:t>
                      </a:r>
                    </a:p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altLang="es-ES" sz="1800" dirty="0" smtClean="0"/>
                        <a:t>R</a:t>
                      </a:r>
                      <a:r>
                        <a:rPr kumimoji="0" lang="es-ES" altLang="es-ES" sz="1800" b="0" i="0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eplicación</a:t>
                      </a:r>
                    </a:p>
                    <a:p>
                      <a:pPr marL="266700" marR="0" lvl="0" indent="-266700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s-ES" altLang="es-ES" sz="1800" dirty="0" smtClean="0"/>
                        <a:t>B</a:t>
                      </a:r>
                      <a:r>
                        <a:rPr kumimoji="0" lang="es-ES" altLang="es-ES" sz="1800" b="0" i="0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ipartición</a:t>
                      </a:r>
                      <a:endParaRPr kumimoji="0" lang="es-ES" altLang="es-E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830170"/>
                  </a:ext>
                </a:extLst>
              </a:tr>
              <a:tr h="362489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smtClean="0"/>
                        <a:t>Flagelo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dirty="0" smtClean="0"/>
                        <a:t>Locomoción.  </a:t>
                      </a:r>
                      <a:r>
                        <a:rPr lang="es-ES" sz="1400" dirty="0" smtClean="0">
                          <a:solidFill>
                            <a:srgbClr val="FF0000"/>
                          </a:solidFill>
                        </a:rPr>
                        <a:t>Diferente a Eucariotas</a:t>
                      </a:r>
                      <a:endParaRPr lang="es-ES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04596"/>
                  </a:ext>
                </a:extLst>
              </a:tr>
              <a:tr h="633575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err="1" smtClean="0"/>
                        <a:t>Pilis</a:t>
                      </a:r>
                      <a:r>
                        <a:rPr lang="es-ES" dirty="0" smtClean="0"/>
                        <a:t> </a:t>
                      </a:r>
                    </a:p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smtClean="0"/>
                        <a:t>Fimbrias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0" lang="es-ES" altLang="es-E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Fenómenos</a:t>
                      </a:r>
                      <a:r>
                        <a:rPr kumimoji="0" lang="es-ES" altLang="es-ES" sz="1800" b="0" i="0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s-ES" altLang="es-ES" sz="1800" b="0" i="0" u="none" strike="noStrike" cap="none" normalizeH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parasexuales</a:t>
                      </a:r>
                      <a:endParaRPr kumimoji="0" lang="es-ES" altLang="es-ES" sz="1800" b="0" i="0" u="none" strike="noStrike" cap="none" normalizeH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0" lang="es-ES" altLang="es-ES" sz="1800" b="0" i="0" u="none" strike="noStrike" cap="none" normalizeH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Adherencia)</a:t>
                      </a:r>
                      <a:endParaRPr lang="es-E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51403"/>
                  </a:ext>
                </a:extLst>
              </a:tr>
              <a:tr h="724086"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err="1" smtClean="0"/>
                        <a:t>Nucleoide</a:t>
                      </a:r>
                      <a:r>
                        <a:rPr lang="es-ES" dirty="0" smtClean="0"/>
                        <a:t>: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ES" sz="1200" dirty="0" smtClean="0"/>
                        <a:t>(1 ADN </a:t>
                      </a:r>
                      <a:r>
                        <a:rPr lang="es-ES" sz="1200" dirty="0" err="1" smtClean="0"/>
                        <a:t>cir.</a:t>
                      </a:r>
                      <a:r>
                        <a:rPr lang="es-ES" sz="1200" dirty="0" smtClean="0"/>
                        <a:t>+ proteínas)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s-ES" sz="1200" dirty="0" smtClean="0"/>
                        <a:t>Escaso empaquetamiento</a:t>
                      </a:r>
                      <a:endParaRPr lang="es-E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Dirección: Replicación,</a:t>
                      </a:r>
                      <a:r>
                        <a:rPr lang="es-ES" baseline="0" dirty="0" smtClean="0"/>
                        <a:t> Transcripción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35227"/>
                  </a:ext>
                </a:extLst>
              </a:tr>
              <a:tr h="543064">
                <a:tc>
                  <a:txBody>
                    <a:bodyPr/>
                    <a:lstStyle/>
                    <a:p>
                      <a:pPr algn="l"/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err="1" smtClean="0"/>
                        <a:t>Plasmidos</a:t>
                      </a:r>
                      <a:r>
                        <a:rPr lang="es-ES" dirty="0" smtClean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dirty="0" smtClean="0"/>
                        <a:t>ADN </a:t>
                      </a:r>
                      <a:r>
                        <a:rPr lang="es-ES" sz="1200" dirty="0" err="1" smtClean="0"/>
                        <a:t>extracromosómico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Resistencia a antibióticos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21030"/>
                  </a:ext>
                </a:extLst>
              </a:tr>
              <a:tr h="362043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Inclusiones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Reserva (siempre</a:t>
                      </a:r>
                      <a:r>
                        <a:rPr lang="es-ES" baseline="0" dirty="0" smtClean="0"/>
                        <a:t> sin membrana)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063916"/>
                  </a:ext>
                </a:extLst>
              </a:tr>
              <a:tr h="362043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Ribosoma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de proteínas (traducción)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5152005"/>
                  </a:ext>
                </a:extLst>
              </a:tr>
              <a:tr h="362043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Citosol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Procesos metabólicos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206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695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 b="2811"/>
          <a:stretch>
            <a:fillRect/>
          </a:stretch>
        </p:blipFill>
        <p:spPr bwMode="auto">
          <a:xfrm>
            <a:off x="332638" y="228600"/>
            <a:ext cx="6190667" cy="62487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638" y="5657850"/>
            <a:ext cx="1210413" cy="81954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s-ES" sz="1800" dirty="0" smtClean="0"/>
              <a:t>Célula eucariota animal</a:t>
            </a:r>
            <a:endParaRPr lang="es-ES" sz="1800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866998"/>
              </p:ext>
            </p:extLst>
          </p:nvPr>
        </p:nvGraphicFramePr>
        <p:xfrm>
          <a:off x="6637605" y="42862"/>
          <a:ext cx="5391150" cy="671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069">
                  <a:extLst>
                    <a:ext uri="{9D8B030D-6E8A-4147-A177-3AD203B41FA5}">
                      <a16:colId xmlns:a16="http://schemas.microsoft.com/office/drawing/2014/main" val="1390938022"/>
                    </a:ext>
                  </a:extLst>
                </a:gridCol>
                <a:gridCol w="3792081">
                  <a:extLst>
                    <a:ext uri="{9D8B030D-6E8A-4147-A177-3AD203B41FA5}">
                      <a16:colId xmlns:a16="http://schemas.microsoft.com/office/drawing/2014/main" val="1415787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Orgánulo / 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Función.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sz="2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dirty="0" smtClean="0"/>
                        <a:t>Exclusivo c. animal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3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Membrana</a:t>
                      </a:r>
                      <a:r>
                        <a:rPr lang="es-ES" baseline="0" dirty="0" smtClean="0"/>
                        <a:t> Plasmática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Transporte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Relación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34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Inclusiones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Reserva (ej. glucógeno,</a:t>
                      </a:r>
                      <a:r>
                        <a:rPr lang="es-ES" baseline="0" dirty="0" smtClean="0"/>
                        <a:t> grasa)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1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Centrosoma</a:t>
                      </a:r>
                    </a:p>
                    <a:p>
                      <a:pPr algn="l"/>
                      <a:r>
                        <a:rPr lang="es-ES" dirty="0" smtClean="0"/>
                        <a:t>(</a:t>
                      </a:r>
                      <a:r>
                        <a:rPr lang="es-ES" sz="1800" dirty="0" smtClean="0">
                          <a:solidFill>
                            <a:srgbClr val="FF0000"/>
                          </a:solidFill>
                        </a:rPr>
                        <a:t>* </a:t>
                      </a:r>
                      <a:r>
                        <a:rPr lang="es-ES" dirty="0" smtClean="0"/>
                        <a:t>centriolos)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Mitosis / Meiosis.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Origen de cilios y flagelos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04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Vacuola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Procesos digestivos. Reserva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451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Citosol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Procesos metabólicos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1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Mitocondria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Respiración celular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71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Retículo</a:t>
                      </a:r>
                    </a:p>
                    <a:p>
                      <a:pPr algn="l"/>
                      <a:r>
                        <a:rPr lang="es-ES" sz="1600" dirty="0" err="1" smtClean="0"/>
                        <a:t>Endoplasmático</a:t>
                      </a:r>
                      <a:endParaRPr lang="es-E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de Proteínas (RER)</a:t>
                      </a:r>
                      <a:r>
                        <a:rPr lang="es-ES" baseline="0" dirty="0" smtClean="0"/>
                        <a:t> y Lípidos (REL).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Transporte</a:t>
                      </a:r>
                      <a:r>
                        <a:rPr lang="es-ES" baseline="0" dirty="0" smtClean="0"/>
                        <a:t> y almacén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35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A.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dirty="0" smtClean="0"/>
                        <a:t>Golgi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Almacén</a:t>
                      </a:r>
                      <a:r>
                        <a:rPr lang="es-ES" baseline="0" dirty="0" smtClean="0"/>
                        <a:t> y distribución. Secreción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2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Lisosoma: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Digestión celular (Auto y </a:t>
                      </a:r>
                      <a:r>
                        <a:rPr lang="es-ES" dirty="0" err="1" smtClean="0"/>
                        <a:t>heterofagia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44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Ribosoma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de proteínas (traducción)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5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smtClean="0"/>
                        <a:t>Núcleo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Dirección: Replicación,</a:t>
                      </a:r>
                      <a:r>
                        <a:rPr lang="es-ES" baseline="0" dirty="0" smtClean="0"/>
                        <a:t> Transcripción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272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ES" dirty="0" err="1" smtClean="0"/>
                        <a:t>Nucleolo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y ensamblaje de subunidades ribosómicas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677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0910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635" y="240104"/>
            <a:ext cx="5722496" cy="63868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635" y="5629273"/>
            <a:ext cx="1228977" cy="997665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s-ES" sz="2000" dirty="0" smtClean="0"/>
              <a:t>Célula eucariota vegetal</a:t>
            </a:r>
            <a:endParaRPr lang="es-ES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905604"/>
              </p:ext>
            </p:extLst>
          </p:nvPr>
        </p:nvGraphicFramePr>
        <p:xfrm>
          <a:off x="6129338" y="0"/>
          <a:ext cx="6062663" cy="6881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25">
                  <a:extLst>
                    <a:ext uri="{9D8B030D-6E8A-4147-A177-3AD203B41FA5}">
                      <a16:colId xmlns:a16="http://schemas.microsoft.com/office/drawing/2014/main" val="1390938022"/>
                    </a:ext>
                  </a:extLst>
                </a:gridCol>
                <a:gridCol w="4491038">
                  <a:extLst>
                    <a:ext uri="{9D8B030D-6E8A-4147-A177-3AD203B41FA5}">
                      <a16:colId xmlns:a16="http://schemas.microsoft.com/office/drawing/2014/main" val="1415787266"/>
                    </a:ext>
                  </a:extLst>
                </a:gridCol>
              </a:tblGrid>
              <a:tr h="6353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Orgánulo / estructura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Función  </a:t>
                      </a:r>
                      <a:r>
                        <a:rPr lang="es-ES" sz="240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s-ES" sz="2400" dirty="0" smtClean="0"/>
                        <a:t> </a:t>
                      </a:r>
                      <a:r>
                        <a:rPr lang="es-ES" dirty="0" smtClean="0"/>
                        <a:t>Exclusivo c. vegetal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13772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M.</a:t>
                      </a:r>
                      <a:r>
                        <a:rPr lang="es-ES" b="0" baseline="0" dirty="0" smtClean="0"/>
                        <a:t> Plasmática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Transporte selectivo   </a:t>
                      </a:r>
                      <a:r>
                        <a:rPr lang="es-ES" sz="1100" dirty="0" smtClean="0">
                          <a:sym typeface="Symbol" panose="05050102010706020507" pitchFamily="18" charset="2"/>
                        </a:rPr>
                        <a:t></a:t>
                      </a:r>
                      <a:r>
                        <a:rPr lang="es-ES" dirty="0" smtClean="0">
                          <a:sym typeface="Symbol" panose="05050102010706020507" pitchFamily="18" charset="2"/>
                        </a:rPr>
                        <a:t>   </a:t>
                      </a:r>
                      <a:r>
                        <a:rPr lang="es-ES" dirty="0" smtClean="0"/>
                        <a:t>Relación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534015"/>
                  </a:ext>
                </a:extLst>
              </a:tr>
              <a:tr h="635374">
                <a:tc>
                  <a:txBody>
                    <a:bodyPr/>
                    <a:lstStyle/>
                    <a:p>
                      <a:pPr marL="185738" indent="-185738" algn="l"/>
                      <a:r>
                        <a:rPr lang="es-ES" sz="1800" b="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s-ES" sz="1800" b="0" dirty="0" smtClean="0"/>
                        <a:t> </a:t>
                      </a:r>
                      <a:r>
                        <a:rPr lang="es-ES" b="0" dirty="0" smtClean="0"/>
                        <a:t>Pared celular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Sostén 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err="1" smtClean="0"/>
                        <a:t>Antiósmosis</a:t>
                      </a:r>
                      <a:r>
                        <a:rPr lang="es-ES" dirty="0" smtClean="0"/>
                        <a:t> (Turgencia)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900710"/>
                  </a:ext>
                </a:extLst>
              </a:tr>
              <a:tr h="635374">
                <a:tc>
                  <a:txBody>
                    <a:bodyPr/>
                    <a:lstStyle/>
                    <a:p>
                      <a:pPr algn="l"/>
                      <a:r>
                        <a:rPr kumimoji="0" lang="es-E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kumimoji="0" lang="es-E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b="0" dirty="0" smtClean="0"/>
                        <a:t>Vacuolas grandes 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71463" indent="-271463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Reserva  </a:t>
                      </a:r>
                      <a:r>
                        <a:rPr kumimoji="0" lang="es-E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    </a:t>
                      </a:r>
                      <a:r>
                        <a:rPr lang="es-ES" dirty="0" smtClean="0"/>
                        <a:t>Control </a:t>
                      </a:r>
                      <a:r>
                        <a:rPr lang="es-ES" dirty="0" err="1" smtClean="0"/>
                        <a:t>hidro</a:t>
                      </a:r>
                      <a:r>
                        <a:rPr lang="es-ES" dirty="0" smtClean="0"/>
                        <a:t>-osmótico.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Digestión (similar a lisosomas)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05257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sz="1800" b="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s-ES" sz="1800" b="0" dirty="0" smtClean="0"/>
                        <a:t> </a:t>
                      </a:r>
                      <a:r>
                        <a:rPr lang="es-ES" b="0" dirty="0" smtClean="0"/>
                        <a:t>Cloroplasto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Fotosíntesis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3881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Inclusiones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Reserva </a:t>
                      </a:r>
                      <a:r>
                        <a:rPr lang="es-ES" baseline="0" dirty="0" smtClean="0"/>
                        <a:t> (ej. </a:t>
                      </a:r>
                      <a:r>
                        <a:rPr lang="es-ES" baseline="0" dirty="0" err="1" smtClean="0"/>
                        <a:t>Amiloplastos</a:t>
                      </a:r>
                      <a:r>
                        <a:rPr lang="es-ES" baseline="0" dirty="0" smtClean="0"/>
                        <a:t>, con membrana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714664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Centrosoma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ES" dirty="0" smtClean="0"/>
                        <a:t>Mitosis / Meiosis. (sin centriolos)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04596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err="1" smtClean="0"/>
                        <a:t>Citosol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Procesos metabólicos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13129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Mitocondria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Respiración celular (energía)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071901"/>
                  </a:ext>
                </a:extLst>
              </a:tr>
              <a:tr h="635374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R. </a:t>
                      </a:r>
                      <a:r>
                        <a:rPr lang="es-ES" b="0" dirty="0" err="1" smtClean="0"/>
                        <a:t>Endoplas</a:t>
                      </a:r>
                      <a:r>
                        <a:rPr lang="es-ES" b="0" dirty="0" smtClean="0"/>
                        <a:t>…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de Proteínas (RER)</a:t>
                      </a:r>
                      <a:r>
                        <a:rPr lang="es-ES" baseline="0" dirty="0" smtClean="0"/>
                        <a:t> y Lípidos (REL)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Transporte</a:t>
                      </a:r>
                      <a:r>
                        <a:rPr lang="es-ES" baseline="0" dirty="0" smtClean="0"/>
                        <a:t> y almacén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035227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A.</a:t>
                      </a:r>
                      <a:r>
                        <a:rPr lang="es-ES" b="0" baseline="0" dirty="0" smtClean="0"/>
                        <a:t> </a:t>
                      </a:r>
                      <a:r>
                        <a:rPr lang="es-ES" b="0" dirty="0" smtClean="0"/>
                        <a:t>Golgi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Almacén</a:t>
                      </a:r>
                      <a:r>
                        <a:rPr lang="es-ES" baseline="0" dirty="0" smtClean="0"/>
                        <a:t> y distribución   </a:t>
                      </a:r>
                      <a:r>
                        <a:rPr kumimoji="0" lang="es-ES" sz="11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sym typeface="Symbol" panose="05050102010706020507" pitchFamily="18" charset="2"/>
                        </a:rPr>
                        <a:t>    </a:t>
                      </a:r>
                      <a:r>
                        <a:rPr lang="es-ES" baseline="0" dirty="0" smtClean="0"/>
                        <a:t>Secreción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721030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Lisosomas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Digestión celular (Autofagia)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138629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Ribosoma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de proteínas (traducción)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1944419"/>
                  </a:ext>
                </a:extLst>
              </a:tr>
              <a:tr h="368113">
                <a:tc>
                  <a:txBody>
                    <a:bodyPr/>
                    <a:lstStyle/>
                    <a:p>
                      <a:pPr algn="l"/>
                      <a:r>
                        <a:rPr lang="es-ES" b="0" dirty="0" smtClean="0"/>
                        <a:t>Núcleo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Dirección: Replicación,</a:t>
                      </a:r>
                      <a:r>
                        <a:rPr lang="es-ES" baseline="0" dirty="0" smtClean="0"/>
                        <a:t> Transcripción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302033"/>
                  </a:ext>
                </a:extLst>
              </a:tr>
              <a:tr h="635374">
                <a:tc>
                  <a:txBody>
                    <a:bodyPr/>
                    <a:lstStyle/>
                    <a:p>
                      <a:pPr algn="l"/>
                      <a:r>
                        <a:rPr lang="es-ES" b="0" dirty="0" err="1" smtClean="0"/>
                        <a:t>Nucleolo</a:t>
                      </a:r>
                      <a:endParaRPr lang="es-E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Síntesis y ensamblaje de subunidades ribosómicas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181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23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1 Título"/>
          <p:cNvSpPr txBox="1">
            <a:spLocks/>
          </p:cNvSpPr>
          <p:nvPr/>
        </p:nvSpPr>
        <p:spPr bwMode="auto">
          <a:xfrm>
            <a:off x="450761" y="404814"/>
            <a:ext cx="1127077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Dibuja un esquema de la membrana citoplasmática señalando en ella la ubicación de los distintos tipos de </a:t>
            </a:r>
            <a:r>
              <a:rPr lang="es-ES_tradnl" sz="2000" dirty="0" err="1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biomoléculas</a:t>
            </a:r>
            <a:r>
              <a:rPr lang="es-ES_tradnl" sz="2000" dirty="0">
                <a:solidFill>
                  <a:srgbClr val="000000"/>
                </a:solidFill>
                <a:latin typeface="Comic Sans MS" pitchFamily="66" charset="0"/>
                <a:cs typeface="Times New Roman" pitchFamily="18" charset="0"/>
              </a:rPr>
              <a:t> que la conforman.</a:t>
            </a:r>
            <a:endParaRPr lang="es-ES" sz="2000" dirty="0">
              <a:solidFill>
                <a:srgbClr val="0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939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701" y="1500152"/>
            <a:ext cx="11051830" cy="4746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117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_Intermedio">
  <a:themeElements>
    <a:clrScheme name="5_Intermedio 1">
      <a:dk1>
        <a:srgbClr val="000000"/>
      </a:dk1>
      <a:lt1>
        <a:srgbClr val="FFFFFF"/>
      </a:lt1>
      <a:dk2>
        <a:srgbClr val="000000"/>
      </a:dk2>
      <a:lt2>
        <a:srgbClr val="EBDDC3"/>
      </a:lt2>
      <a:accent1>
        <a:srgbClr val="94B6D2"/>
      </a:accent1>
      <a:accent2>
        <a:srgbClr val="DD8047"/>
      </a:accent2>
      <a:accent3>
        <a:srgbClr val="FFFFFF"/>
      </a:accent3>
      <a:accent4>
        <a:srgbClr val="000000"/>
      </a:accent4>
      <a:accent5>
        <a:srgbClr val="C8D7E5"/>
      </a:accent5>
      <a:accent6>
        <a:srgbClr val="C8733F"/>
      </a:accent6>
      <a:hlink>
        <a:srgbClr val="F7B615"/>
      </a:hlink>
      <a:folHlink>
        <a:srgbClr val="704404"/>
      </a:folHlink>
    </a:clrScheme>
    <a:fontScheme name="5_Intermedio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Intermedio 1">
        <a:dk1>
          <a:srgbClr val="000000"/>
        </a:dk1>
        <a:lt1>
          <a:srgbClr val="FFFFFF"/>
        </a:lt1>
        <a:dk2>
          <a:srgbClr val="000000"/>
        </a:dk2>
        <a:lt2>
          <a:srgbClr val="EBDDC3"/>
        </a:lt2>
        <a:accent1>
          <a:srgbClr val="94B6D2"/>
        </a:accent1>
        <a:accent2>
          <a:srgbClr val="DD8047"/>
        </a:accent2>
        <a:accent3>
          <a:srgbClr val="FFFFFF"/>
        </a:accent3>
        <a:accent4>
          <a:srgbClr val="000000"/>
        </a:accent4>
        <a:accent5>
          <a:srgbClr val="C8D7E5"/>
        </a:accent5>
        <a:accent6>
          <a:srgbClr val="C8733F"/>
        </a:accent6>
        <a:hlink>
          <a:srgbClr val="F7B615"/>
        </a:hlink>
        <a:folHlink>
          <a:srgbClr val="70440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xtura">
  <a:themeElements>
    <a:clrScheme name="Textura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Textur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xtura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a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a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01069031">
  <a:themeElements>
    <a:clrScheme name="01069031 1">
      <a:dk1>
        <a:srgbClr val="000000"/>
      </a:dk1>
      <a:lt1>
        <a:srgbClr val="FFFFFF"/>
      </a:lt1>
      <a:dk2>
        <a:srgbClr val="660066"/>
      </a:dk2>
      <a:lt2>
        <a:srgbClr val="FF9933"/>
      </a:lt2>
      <a:accent1>
        <a:srgbClr val="CC0066"/>
      </a:accent1>
      <a:accent2>
        <a:srgbClr val="FFCC00"/>
      </a:accent2>
      <a:accent3>
        <a:srgbClr val="B8AAB8"/>
      </a:accent3>
      <a:accent4>
        <a:srgbClr val="DADADA"/>
      </a:accent4>
      <a:accent5>
        <a:srgbClr val="E2AAB8"/>
      </a:accent5>
      <a:accent6>
        <a:srgbClr val="E7B900"/>
      </a:accent6>
      <a:hlink>
        <a:srgbClr val="6600CC"/>
      </a:hlink>
      <a:folHlink>
        <a:srgbClr val="CC00CC"/>
      </a:folHlink>
    </a:clrScheme>
    <a:fontScheme name="0106903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1069031 1">
        <a:dk1>
          <a:srgbClr val="000000"/>
        </a:dk1>
        <a:lt1>
          <a:srgbClr val="FFFFFF"/>
        </a:lt1>
        <a:dk2>
          <a:srgbClr val="660066"/>
        </a:dk2>
        <a:lt2>
          <a:srgbClr val="FF9933"/>
        </a:lt2>
        <a:accent1>
          <a:srgbClr val="CC0066"/>
        </a:accent1>
        <a:accent2>
          <a:srgbClr val="FFCC00"/>
        </a:accent2>
        <a:accent3>
          <a:srgbClr val="B8AAB8"/>
        </a:accent3>
        <a:accent4>
          <a:srgbClr val="DADADA"/>
        </a:accent4>
        <a:accent5>
          <a:srgbClr val="E2AAB8"/>
        </a:accent5>
        <a:accent6>
          <a:srgbClr val="E7B900"/>
        </a:accent6>
        <a:hlink>
          <a:srgbClr val="6600CC"/>
        </a:hlink>
        <a:folHlink>
          <a:srgbClr val="CC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069031 2">
        <a:dk1>
          <a:srgbClr val="000000"/>
        </a:dk1>
        <a:lt1>
          <a:srgbClr val="FFFFFF"/>
        </a:lt1>
        <a:dk2>
          <a:srgbClr val="FFCC99"/>
        </a:dk2>
        <a:lt2>
          <a:srgbClr val="FF9933"/>
        </a:lt2>
        <a:accent1>
          <a:srgbClr val="990066"/>
        </a:accent1>
        <a:accent2>
          <a:srgbClr val="FF6633"/>
        </a:accent2>
        <a:accent3>
          <a:srgbClr val="FFE2CA"/>
        </a:accent3>
        <a:accent4>
          <a:srgbClr val="DADADA"/>
        </a:accent4>
        <a:accent5>
          <a:srgbClr val="CAAAB8"/>
        </a:accent5>
        <a:accent6>
          <a:srgbClr val="E75C2D"/>
        </a:accent6>
        <a:hlink>
          <a:srgbClr val="FF0066"/>
        </a:hlink>
        <a:folHlink>
          <a:srgbClr val="CC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1069031 3">
        <a:dk1>
          <a:srgbClr val="292929"/>
        </a:dk1>
        <a:lt1>
          <a:srgbClr val="FFFFFF"/>
        </a:lt1>
        <a:dk2>
          <a:srgbClr val="969696"/>
        </a:dk2>
        <a:lt2>
          <a:srgbClr val="FFFFFF"/>
        </a:lt2>
        <a:accent1>
          <a:srgbClr val="CBCBCB"/>
        </a:accent1>
        <a:accent2>
          <a:srgbClr val="969696"/>
        </a:accent2>
        <a:accent3>
          <a:srgbClr val="C9C9C9"/>
        </a:accent3>
        <a:accent4>
          <a:srgbClr val="DADADA"/>
        </a:accent4>
        <a:accent5>
          <a:srgbClr val="E2E2E2"/>
        </a:accent5>
        <a:accent6>
          <a:srgbClr val="878787"/>
        </a:accent6>
        <a:hlink>
          <a:srgbClr val="5F5F5F"/>
        </a:hlink>
        <a:folHlink>
          <a:srgbClr val="EAEAE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1889</TotalTime>
  <Words>4009</Words>
  <Application>Microsoft Office PowerPoint</Application>
  <PresentationFormat>Panorámica</PresentationFormat>
  <Paragraphs>520</Paragraphs>
  <Slides>32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32</vt:i4>
      </vt:variant>
    </vt:vector>
  </HeadingPairs>
  <TitlesOfParts>
    <vt:vector size="47" baseType="lpstr">
      <vt:lpstr>Arial</vt:lpstr>
      <vt:lpstr>Calibri</vt:lpstr>
      <vt:lpstr>Century Gothic</vt:lpstr>
      <vt:lpstr>Comic Sans MS</vt:lpstr>
      <vt:lpstr>Courier New</vt:lpstr>
      <vt:lpstr>Impact</vt:lpstr>
      <vt:lpstr>Symbol</vt:lpstr>
      <vt:lpstr>Tahoma</vt:lpstr>
      <vt:lpstr>Times New Roman</vt:lpstr>
      <vt:lpstr>Tw Cen MT</vt:lpstr>
      <vt:lpstr>Wingdings</vt:lpstr>
      <vt:lpstr>Wingdings 2</vt:lpstr>
      <vt:lpstr>5_Intermedio</vt:lpstr>
      <vt:lpstr>Textura</vt:lpstr>
      <vt:lpstr>01069031</vt:lpstr>
      <vt:lpstr>TEMA 7: Morfología y Fisiología celular</vt:lpstr>
      <vt:lpstr>Presentación de PowerPoint</vt:lpstr>
      <vt:lpstr>Presentación de PowerPoint</vt:lpstr>
      <vt:lpstr>Modelos celulares sencillos</vt:lpstr>
      <vt:lpstr>Presentación de PowerPoint</vt:lpstr>
      <vt:lpstr>Célula procariota</vt:lpstr>
      <vt:lpstr>Célula eucariota animal</vt:lpstr>
      <vt:lpstr>Célula eucariota vegetal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65.- Identifica las estructuras señaladas en la figura, comentando brevemente sus respectivas funciones biológicas. </vt:lpstr>
      <vt:lpstr>Presentación de PowerPoint</vt:lpstr>
      <vt:lpstr>Presentación de PowerPoint</vt:lpstr>
      <vt:lpstr>Núcleo interfásico (cromatina)</vt:lpstr>
      <vt:lpstr>Desarrolle un texto coherente de no más de 12 líneas donde se relacionen los siguientes conceptos: bicapa lipídica, transporte activo y proteína de membrana.</vt:lpstr>
      <vt:lpstr>Desarrolle un texto coherente de no más de 12 líneas donde se relacionen los siguientes conceptos: Núcleo, Lisosoma, ribosoma, R. endoplasmático, mitocondria y aparato de Golgi.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7: Morfología y Fisiología celular</dc:title>
  <dc:creator>Sobremesa</dc:creator>
  <cp:lastModifiedBy>Sobremesa</cp:lastModifiedBy>
  <cp:revision>123</cp:revision>
  <dcterms:created xsi:type="dcterms:W3CDTF">2020-06-16T17:52:04Z</dcterms:created>
  <dcterms:modified xsi:type="dcterms:W3CDTF">2021-01-19T19:49:45Z</dcterms:modified>
</cp:coreProperties>
</file>